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Nunito Sans SemiBold" panose="020B0604020202020204" charset="0"/>
      <p:regular r:id="rId23"/>
      <p:bold r:id="rId24"/>
      <p:italic r:id="rId25"/>
      <p:boldItalic r:id="rId26"/>
    </p:embeddedFont>
    <p:embeddedFont>
      <p:font typeface="Nuni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RCbMrxzJ1v/z0xvyhzB1hXI2m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9"/>
        <p:cNvGrpSpPr/>
        <p:nvPr/>
      </p:nvGrpSpPr>
      <p:grpSpPr>
        <a:xfrm>
          <a:off x="0" y="0"/>
          <a:ext cx="0" cy="0"/>
          <a:chOff x="0" y="0"/>
          <a:chExt cx="0" cy="0"/>
        </a:xfrm>
      </p:grpSpPr>
      <p:sp>
        <p:nvSpPr>
          <p:cNvPr id="10" name="Google Shape;10;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6" name="Google Shape;1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23"/>
          <p:cNvPicPr preferRelativeResize="0"/>
          <p:nvPr/>
        </p:nvPicPr>
        <p:blipFill rotWithShape="1">
          <a:blip r:embed="rId2">
            <a:alphaModFix/>
          </a:blip>
          <a:src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24"/>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Google Shape;22;p24"/>
          <p:cNvPicPr preferRelativeResize="0"/>
          <p:nvPr/>
        </p:nvPicPr>
        <p:blipFill rotWithShape="1">
          <a:blip r:embed="rId2">
            <a:alphaModFix/>
          </a:blip>
          <a:srcRect/>
          <a:stretch/>
        </p:blipFill>
        <p:spPr>
          <a:xfrm>
            <a:off x="4028000" y="1335094"/>
            <a:ext cx="1011651" cy="892000"/>
          </a:xfrm>
          <a:prstGeom prst="rect">
            <a:avLst/>
          </a:prstGeom>
          <a:noFill/>
          <a:ln>
            <a:noFill/>
          </a:ln>
        </p:spPr>
      </p:pic>
      <p:sp>
        <p:nvSpPr>
          <p:cNvPr id="23" name="Google Shape;23;p24"/>
          <p:cNvSpPr txBox="1">
            <a:spLocks noGrp="1"/>
          </p:cNvSpPr>
          <p:nvPr>
            <p:ph type="title"/>
          </p:nvPr>
        </p:nvSpPr>
        <p:spPr>
          <a:xfrm>
            <a:off x="311700" y="2636725"/>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100"/>
              <a:buFont typeface="Nunito"/>
              <a:buNone/>
              <a:defRPr sz="3100">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Nunito Sans SemiBold"/>
              <a:buChar char="●"/>
              <a:defRPr sz="1800" b="0" i="0" u="none" strike="noStrike" cap="none">
                <a:solidFill>
                  <a:schemeClr val="dk2"/>
                </a:solidFill>
                <a:latin typeface="Nunito Sans SemiBold"/>
                <a:ea typeface="Nunito Sans SemiBold"/>
                <a:cs typeface="Nunito Sans SemiBold"/>
                <a:sym typeface="Nunito Sans SemiBold"/>
              </a:defRPr>
            </a:lvl1pPr>
            <a:lvl2pPr marL="914400" marR="0" lvl="1"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4pPr>
            <a:lvl5pPr marL="2286000" marR="0" lvl="4"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5pPr>
            <a:lvl6pPr marL="2743200" marR="0" lvl="5"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6pPr>
            <a:lvl7pPr marL="3200400" marR="0" lvl="6"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7pPr>
            <a:lvl8pPr marL="3657600" marR="0" lvl="7"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8pPr>
            <a:lvl9pPr marL="4114800" marR="0" lvl="8" indent="-317500" algn="l" rtl="0">
              <a:lnSpc>
                <a:spcPct val="115000"/>
              </a:lnSpc>
              <a:spcBef>
                <a:spcPts val="1600"/>
              </a:spcBef>
              <a:spcAft>
                <a:spcPts val="160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hirdspacelearning.com/blog/sats-mental-wellbe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27"/>
        <p:cNvGrpSpPr/>
        <p:nvPr/>
      </p:nvGrpSpPr>
      <p:grpSpPr>
        <a:xfrm>
          <a:off x="0" y="0"/>
          <a:ext cx="0" cy="0"/>
          <a:chOff x="0" y="0"/>
          <a:chExt cx="0" cy="0"/>
        </a:xfrm>
      </p:grpSpPr>
      <p:sp>
        <p:nvSpPr>
          <p:cNvPr id="28" name="Google Shape;28;p1"/>
          <p:cNvSpPr txBox="1">
            <a:spLocks noGrp="1"/>
          </p:cNvSpPr>
          <p:nvPr>
            <p:ph type="ctrTitle"/>
          </p:nvPr>
        </p:nvSpPr>
        <p:spPr>
          <a:xfrm>
            <a:off x="311699" y="2947863"/>
            <a:ext cx="8520600" cy="141672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endParaRPr>
              <a:solidFill>
                <a:schemeClr val="lt1"/>
              </a:solidFill>
              <a:latin typeface="Arial"/>
              <a:ea typeface="Arial"/>
              <a:cs typeface="Arial"/>
              <a:sym typeface="Arial"/>
            </a:endParaRPr>
          </a:p>
          <a:p>
            <a:pPr marL="0" lvl="0" indent="0" algn="ctr" rtl="0">
              <a:lnSpc>
                <a:spcPct val="100000"/>
              </a:lnSpc>
              <a:spcBef>
                <a:spcPts val="0"/>
              </a:spcBef>
              <a:spcAft>
                <a:spcPts val="0"/>
              </a:spcAft>
              <a:buSzPts val="5200"/>
              <a:buNone/>
            </a:pPr>
            <a:endParaRPr sz="4800">
              <a:solidFill>
                <a:schemeClr val="lt1"/>
              </a:solidFill>
              <a:latin typeface="Arial"/>
              <a:ea typeface="Arial"/>
              <a:cs typeface="Arial"/>
              <a:sym typeface="Arial"/>
            </a:endParaRPr>
          </a:p>
          <a:p>
            <a:pPr marL="0" lvl="0" indent="0" algn="ctr" rtl="0">
              <a:lnSpc>
                <a:spcPct val="100000"/>
              </a:lnSpc>
              <a:spcBef>
                <a:spcPts val="0"/>
              </a:spcBef>
              <a:spcAft>
                <a:spcPts val="0"/>
              </a:spcAft>
              <a:buSzPts val="5200"/>
              <a:buNone/>
            </a:pPr>
            <a:r>
              <a:rPr lang="en-GB" sz="4000">
                <a:solidFill>
                  <a:schemeClr val="lt1"/>
                </a:solidFill>
                <a:latin typeface="Arial"/>
                <a:ea typeface="Arial"/>
                <a:cs typeface="Arial"/>
                <a:sym typeface="Arial"/>
              </a:rPr>
              <a:t>Year 6 SATs 2024 Presentation for Parents and Carers</a:t>
            </a:r>
            <a:endParaRPr sz="3800">
              <a:solidFill>
                <a:schemeClr val="lt1"/>
              </a:solidFill>
              <a:latin typeface="Arial"/>
              <a:ea typeface="Arial"/>
              <a:cs typeface="Arial"/>
              <a:sym typeface="Arial"/>
            </a:endParaRPr>
          </a:p>
        </p:txBody>
      </p:sp>
      <p:pic>
        <p:nvPicPr>
          <p:cNvPr id="29" name="Google Shape;29;p1"/>
          <p:cNvPicPr preferRelativeResize="0"/>
          <p:nvPr/>
        </p:nvPicPr>
        <p:blipFill rotWithShape="1">
          <a:blip r:embed="rId3">
            <a:alphaModFix/>
          </a:blip>
          <a:srcRect/>
          <a:stretch/>
        </p:blipFill>
        <p:spPr>
          <a:xfrm>
            <a:off x="3375841" y="420615"/>
            <a:ext cx="2392315" cy="23066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0"/>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 </a:t>
            </a:r>
            <a:endParaRPr/>
          </a:p>
        </p:txBody>
      </p:sp>
      <p:sp>
        <p:nvSpPr>
          <p:cNvPr id="99" name="Google Shape;99;p10"/>
          <p:cNvSpPr txBox="1">
            <a:spLocks noGrp="1"/>
          </p:cNvSpPr>
          <p:nvPr>
            <p:ph type="body" idx="1"/>
          </p:nvPr>
        </p:nvSpPr>
        <p:spPr>
          <a:xfrm>
            <a:off x="311699" y="739302"/>
            <a:ext cx="8520601"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reading SATs paper requires a range of answer styles.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a:t>
            </a:r>
            <a:endParaRPr/>
          </a:p>
        </p:txBody>
      </p:sp>
      <p:sp>
        <p:nvSpPr>
          <p:cNvPr id="100" name="Google Shape;10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pic>
        <p:nvPicPr>
          <p:cNvPr id="101" name="Google Shape;101;p10"/>
          <p:cNvPicPr preferRelativeResize="0"/>
          <p:nvPr/>
        </p:nvPicPr>
        <p:blipFill rotWithShape="1">
          <a:blip r:embed="rId3">
            <a:alphaModFix/>
          </a:blip>
          <a:srcRect/>
          <a:stretch/>
        </p:blipFill>
        <p:spPr>
          <a:xfrm>
            <a:off x="456660" y="1712002"/>
            <a:ext cx="4642594" cy="1306756"/>
          </a:xfrm>
          <a:prstGeom prst="rect">
            <a:avLst/>
          </a:prstGeom>
          <a:noFill/>
          <a:ln>
            <a:noFill/>
          </a:ln>
          <a:effectLst>
            <a:outerShdw blurRad="50800" dist="38100" dir="2700000" algn="tl" rotWithShape="0">
              <a:srgbClr val="000000">
                <a:alpha val="40000"/>
              </a:srgbClr>
            </a:outerShdw>
          </a:effectLst>
        </p:spPr>
      </p:pic>
      <p:pic>
        <p:nvPicPr>
          <p:cNvPr id="102" name="Google Shape;102;p10"/>
          <p:cNvPicPr preferRelativeResize="0"/>
          <p:nvPr/>
        </p:nvPicPr>
        <p:blipFill rotWithShape="1">
          <a:blip r:embed="rId4">
            <a:alphaModFix/>
          </a:blip>
          <a:srcRect/>
          <a:stretch/>
        </p:blipFill>
        <p:spPr>
          <a:xfrm>
            <a:off x="5244215" y="1131277"/>
            <a:ext cx="3705225" cy="1333500"/>
          </a:xfrm>
          <a:prstGeom prst="rect">
            <a:avLst/>
          </a:prstGeom>
          <a:noFill/>
          <a:ln>
            <a:noFill/>
          </a:ln>
          <a:effectLst>
            <a:outerShdw blurRad="50800" dist="38100" dir="2700000" algn="tl" rotWithShape="0">
              <a:srgbClr val="000000">
                <a:alpha val="40000"/>
              </a:srgbClr>
            </a:outerShdw>
          </a:effectLst>
        </p:spPr>
      </p:pic>
      <p:pic>
        <p:nvPicPr>
          <p:cNvPr id="103" name="Google Shape;103;p10"/>
          <p:cNvPicPr preferRelativeResize="0"/>
          <p:nvPr/>
        </p:nvPicPr>
        <p:blipFill rotWithShape="1">
          <a:blip r:embed="rId5">
            <a:alphaModFix/>
          </a:blip>
          <a:srcRect/>
          <a:stretch/>
        </p:blipFill>
        <p:spPr>
          <a:xfrm>
            <a:off x="2450915" y="3572739"/>
            <a:ext cx="4242167" cy="1287278"/>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a:t>
            </a:r>
            <a:endParaRPr/>
          </a:p>
        </p:txBody>
      </p:sp>
      <p:sp>
        <p:nvSpPr>
          <p:cNvPr id="109" name="Google Shape;109;p11"/>
          <p:cNvSpPr txBox="1">
            <a:spLocks noGrp="1"/>
          </p:cNvSpPr>
          <p:nvPr>
            <p:ph type="body" idx="1"/>
          </p:nvPr>
        </p:nvSpPr>
        <p:spPr>
          <a:xfrm>
            <a:off x="311700" y="739302"/>
            <a:ext cx="8520600" cy="332469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maths assessments consist of three tests.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Arithmetic (30 minutes)</a:t>
            </a:r>
            <a:endParaRPr/>
          </a:p>
          <a:p>
            <a:pPr marL="457200" lvl="0" indent="-342900" algn="l" rtl="0">
              <a:lnSpc>
                <a:spcPct val="115000"/>
              </a:lnSpc>
              <a:spcBef>
                <a:spcPts val="0"/>
              </a:spcBef>
              <a:spcAft>
                <a:spcPts val="0"/>
              </a:spcAft>
              <a:buSzPts val="1800"/>
              <a:buFont typeface="Nunito"/>
              <a:buChar char="●"/>
            </a:pPr>
            <a:r>
              <a:rPr lang="en-GB"/>
              <a:t>Paper 2: Reasoning (40 minutes)</a:t>
            </a:r>
            <a:endParaRPr/>
          </a:p>
          <a:p>
            <a:pPr marL="457200" lvl="0" indent="-342900" algn="l" rtl="0">
              <a:lnSpc>
                <a:spcPct val="115000"/>
              </a:lnSpc>
              <a:spcBef>
                <a:spcPts val="0"/>
              </a:spcBef>
              <a:spcAft>
                <a:spcPts val="0"/>
              </a:spcAft>
              <a:buSzPts val="1800"/>
              <a:buFont typeface="Nunito"/>
              <a:buChar char="●"/>
            </a:pPr>
            <a:r>
              <a:rPr lang="en-GB"/>
              <a:t>Paper 3: Reasoning (40 minutes)</a:t>
            </a:r>
            <a:endParaRPr/>
          </a:p>
        </p:txBody>
      </p:sp>
      <p:sp>
        <p:nvSpPr>
          <p:cNvPr id="110" name="Google Shape;11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 1 (Arithmetic)</a:t>
            </a:r>
            <a:endParaRPr/>
          </a:p>
        </p:txBody>
      </p:sp>
      <p:sp>
        <p:nvSpPr>
          <p:cNvPr id="116" name="Google Shape;116;p12"/>
          <p:cNvSpPr txBox="1">
            <a:spLocks noGrp="1"/>
          </p:cNvSpPr>
          <p:nvPr>
            <p:ph type="body" idx="1"/>
          </p:nvPr>
        </p:nvSpPr>
        <p:spPr>
          <a:xfrm>
            <a:off x="311700" y="739303"/>
            <a:ext cx="8520600" cy="210549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 </a:t>
            </a:r>
            <a:endParaRPr/>
          </a:p>
        </p:txBody>
      </p:sp>
      <p:sp>
        <p:nvSpPr>
          <p:cNvPr id="117" name="Google Shape;11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pic>
        <p:nvPicPr>
          <p:cNvPr id="118" name="Google Shape;118;p12"/>
          <p:cNvPicPr preferRelativeResize="0"/>
          <p:nvPr/>
        </p:nvPicPr>
        <p:blipFill rotWithShape="1">
          <a:blip r:embed="rId3">
            <a:alphaModFix/>
          </a:blip>
          <a:srcRect/>
          <a:stretch/>
        </p:blipFill>
        <p:spPr>
          <a:xfrm>
            <a:off x="496460" y="2844800"/>
            <a:ext cx="3942678" cy="1833149"/>
          </a:xfrm>
          <a:prstGeom prst="rect">
            <a:avLst/>
          </a:prstGeom>
          <a:noFill/>
          <a:ln>
            <a:noFill/>
          </a:ln>
          <a:effectLst>
            <a:outerShdw blurRad="50800" dist="38100" dir="2700000" algn="tl" rotWithShape="0">
              <a:srgbClr val="000000">
                <a:alpha val="40000"/>
              </a:srgbClr>
            </a:outerShdw>
          </a:effectLst>
        </p:spPr>
      </p:pic>
      <p:pic>
        <p:nvPicPr>
          <p:cNvPr id="119" name="Google Shape;119;p12"/>
          <p:cNvPicPr preferRelativeResize="0"/>
          <p:nvPr/>
        </p:nvPicPr>
        <p:blipFill rotWithShape="1">
          <a:blip r:embed="rId4">
            <a:alphaModFix/>
          </a:blip>
          <a:srcRect/>
          <a:stretch/>
        </p:blipFill>
        <p:spPr>
          <a:xfrm>
            <a:off x="4572000" y="2291264"/>
            <a:ext cx="4337802" cy="2386686"/>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and 3 (Reasoning)</a:t>
            </a:r>
            <a:endParaRPr/>
          </a:p>
        </p:txBody>
      </p:sp>
      <p:sp>
        <p:nvSpPr>
          <p:cNvPr id="125" name="Google Shape;125;p13"/>
          <p:cNvSpPr txBox="1">
            <a:spLocks noGrp="1"/>
          </p:cNvSpPr>
          <p:nvPr>
            <p:ph type="body" idx="1"/>
          </p:nvPr>
        </p:nvSpPr>
        <p:spPr>
          <a:xfrm>
            <a:off x="311700" y="739302"/>
            <a:ext cx="8520600" cy="407497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These papers require children to demonstrate their mathematical knowledge and skills, as well as their ability to solve problems and their mathematical reasoning. </a:t>
            </a:r>
            <a:endParaRPr>
              <a:solidFill>
                <a:srgbClr val="283593"/>
              </a:solidFill>
            </a:endParaRPr>
          </a:p>
        </p:txBody>
      </p:sp>
      <p:sp>
        <p:nvSpPr>
          <p:cNvPr id="126" name="Google Shape;12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(Reasoning)</a:t>
            </a:r>
            <a:endParaRPr/>
          </a:p>
        </p:txBody>
      </p:sp>
      <p:sp>
        <p:nvSpPr>
          <p:cNvPr id="132" name="Google Shape;132;p14"/>
          <p:cNvSpPr txBox="1">
            <a:spLocks noGrp="1"/>
          </p:cNvSpPr>
          <p:nvPr>
            <p:ph type="body" idx="1"/>
          </p:nvPr>
        </p:nvSpPr>
        <p:spPr>
          <a:xfrm>
            <a:off x="311700" y="739303"/>
            <a:ext cx="8520600" cy="43477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33" name="Google Shape;13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pic>
        <p:nvPicPr>
          <p:cNvPr id="134" name="Google Shape;134;p14"/>
          <p:cNvPicPr preferRelativeResize="0"/>
          <p:nvPr/>
        </p:nvPicPr>
        <p:blipFill rotWithShape="1">
          <a:blip r:embed="rId3">
            <a:alphaModFix/>
          </a:blip>
          <a:srcRect/>
          <a:stretch/>
        </p:blipFill>
        <p:spPr>
          <a:xfrm>
            <a:off x="460457" y="1100254"/>
            <a:ext cx="3658252" cy="3054667"/>
          </a:xfrm>
          <a:prstGeom prst="rect">
            <a:avLst/>
          </a:prstGeom>
          <a:noFill/>
          <a:ln>
            <a:noFill/>
          </a:ln>
          <a:effectLst>
            <a:outerShdw blurRad="50800" dist="38100" dir="2700000" algn="tl" rotWithShape="0">
              <a:srgbClr val="000000">
                <a:alpha val="40000"/>
              </a:srgbClr>
            </a:outerShdw>
          </a:effectLst>
        </p:spPr>
      </p:pic>
      <p:pic>
        <p:nvPicPr>
          <p:cNvPr id="135" name="Google Shape;135;p14"/>
          <p:cNvPicPr preferRelativeResize="0"/>
          <p:nvPr/>
        </p:nvPicPr>
        <p:blipFill rotWithShape="1">
          <a:blip r:embed="rId4">
            <a:alphaModFix/>
          </a:blip>
          <a:srcRect/>
          <a:stretch/>
        </p:blipFill>
        <p:spPr>
          <a:xfrm>
            <a:off x="4812983" y="1100254"/>
            <a:ext cx="3933825" cy="1803473"/>
          </a:xfrm>
          <a:prstGeom prst="rect">
            <a:avLst/>
          </a:prstGeom>
          <a:noFill/>
          <a:ln>
            <a:noFill/>
          </a:ln>
          <a:effectLst>
            <a:outerShdw blurRad="50800" dist="38100" dir="2700000" algn="tl" rotWithShape="0">
              <a:srgbClr val="000000">
                <a:alpha val="40000"/>
              </a:srgbClr>
            </a:outerShdw>
          </a:effectLst>
        </p:spPr>
      </p:pic>
      <p:sp>
        <p:nvSpPr>
          <p:cNvPr id="136" name="Google Shape;136;p14"/>
          <p:cNvSpPr txBox="1"/>
          <p:nvPr/>
        </p:nvSpPr>
        <p:spPr>
          <a:xfrm>
            <a:off x="1980286" y="3783585"/>
            <a:ext cx="958300"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2.5 or 2 ½ </a:t>
            </a:r>
            <a:endParaRPr sz="1200" b="0" i="0" u="sng" strike="noStrike" cap="none">
              <a:solidFill>
                <a:schemeClr val="dk1"/>
              </a:solidFill>
              <a:latin typeface="Arial"/>
              <a:ea typeface="Arial"/>
              <a:cs typeface="Arial"/>
              <a:sym typeface="Arial"/>
            </a:endParaRPr>
          </a:p>
        </p:txBody>
      </p:sp>
      <p:grpSp>
        <p:nvGrpSpPr>
          <p:cNvPr id="137" name="Google Shape;137;p14"/>
          <p:cNvGrpSpPr/>
          <p:nvPr/>
        </p:nvGrpSpPr>
        <p:grpSpPr>
          <a:xfrm>
            <a:off x="5486400" y="2519039"/>
            <a:ext cx="2680677" cy="290921"/>
            <a:chOff x="5486400" y="2519039"/>
            <a:chExt cx="2680677" cy="290921"/>
          </a:xfrm>
        </p:grpSpPr>
        <p:sp>
          <p:nvSpPr>
            <p:cNvPr id="138" name="Google Shape;138;p14"/>
            <p:cNvSpPr txBox="1"/>
            <p:nvPr/>
          </p:nvSpPr>
          <p:spPr>
            <a:xfrm>
              <a:off x="5486400" y="2519039"/>
              <a:ext cx="508000"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11</a:t>
              </a:r>
              <a:endParaRPr sz="1200" b="0" i="0" u="sng" strike="noStrike" cap="none">
                <a:solidFill>
                  <a:schemeClr val="dk1"/>
                </a:solidFill>
                <a:latin typeface="Arial"/>
                <a:ea typeface="Arial"/>
                <a:cs typeface="Arial"/>
                <a:sym typeface="Arial"/>
              </a:endParaRPr>
            </a:p>
          </p:txBody>
        </p:sp>
        <p:sp>
          <p:nvSpPr>
            <p:cNvPr id="139" name="Google Shape;139;p14"/>
            <p:cNvSpPr txBox="1"/>
            <p:nvPr/>
          </p:nvSpPr>
          <p:spPr>
            <a:xfrm>
              <a:off x="7659077" y="2519039"/>
              <a:ext cx="508000"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109</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2 (Reasoning)</a:t>
            </a:r>
            <a:endParaRPr/>
          </a:p>
        </p:txBody>
      </p:sp>
      <p:sp>
        <p:nvSpPr>
          <p:cNvPr id="145" name="Google Shape;145;p15"/>
          <p:cNvSpPr txBox="1">
            <a:spLocks noGrp="1"/>
          </p:cNvSpPr>
          <p:nvPr>
            <p:ph type="body" idx="1"/>
          </p:nvPr>
        </p:nvSpPr>
        <p:spPr>
          <a:xfrm>
            <a:off x="311700" y="739303"/>
            <a:ext cx="8520600" cy="393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a:t>
            </a:r>
            <a:endParaRPr/>
          </a:p>
        </p:txBody>
      </p:sp>
      <p:sp>
        <p:nvSpPr>
          <p:cNvPr id="146" name="Google Shape;14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pic>
        <p:nvPicPr>
          <p:cNvPr id="147" name="Google Shape;147;p15"/>
          <p:cNvPicPr preferRelativeResize="0"/>
          <p:nvPr/>
        </p:nvPicPr>
        <p:blipFill rotWithShape="1">
          <a:blip r:embed="rId3">
            <a:alphaModFix/>
          </a:blip>
          <a:srcRect/>
          <a:stretch/>
        </p:blipFill>
        <p:spPr>
          <a:xfrm>
            <a:off x="460457" y="1100254"/>
            <a:ext cx="3912670" cy="2413001"/>
          </a:xfrm>
          <a:prstGeom prst="rect">
            <a:avLst/>
          </a:prstGeom>
          <a:noFill/>
          <a:ln>
            <a:noFill/>
          </a:ln>
          <a:effectLst>
            <a:outerShdw blurRad="50800" dist="38100" dir="2700000" algn="tl" rotWithShape="0">
              <a:srgbClr val="000000">
                <a:alpha val="40000"/>
              </a:srgbClr>
            </a:outerShdw>
          </a:effectLst>
        </p:spPr>
      </p:pic>
      <p:pic>
        <p:nvPicPr>
          <p:cNvPr id="148" name="Google Shape;148;p15"/>
          <p:cNvPicPr preferRelativeResize="0"/>
          <p:nvPr/>
        </p:nvPicPr>
        <p:blipFill rotWithShape="1">
          <a:blip r:embed="rId4">
            <a:alphaModFix/>
          </a:blip>
          <a:srcRect/>
          <a:stretch/>
        </p:blipFill>
        <p:spPr>
          <a:xfrm>
            <a:off x="4519970" y="1100254"/>
            <a:ext cx="4466413" cy="2190023"/>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Maths Papers 3 (Reasoning)</a:t>
            </a:r>
            <a:endParaRPr/>
          </a:p>
        </p:txBody>
      </p:sp>
      <p:sp>
        <p:nvSpPr>
          <p:cNvPr id="154" name="Google Shape;154;p16"/>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a:t>
            </a:r>
            <a:endParaRPr/>
          </a:p>
        </p:txBody>
      </p:sp>
      <p:sp>
        <p:nvSpPr>
          <p:cNvPr id="155" name="Google Shape;15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156" name="Google Shape;156;p16"/>
          <p:cNvPicPr preferRelativeResize="0"/>
          <p:nvPr/>
        </p:nvPicPr>
        <p:blipFill rotWithShape="1">
          <a:blip r:embed="rId3">
            <a:alphaModFix/>
          </a:blip>
          <a:srcRect/>
          <a:stretch/>
        </p:blipFill>
        <p:spPr>
          <a:xfrm>
            <a:off x="461025" y="1100254"/>
            <a:ext cx="3686070" cy="1869592"/>
          </a:xfrm>
          <a:prstGeom prst="rect">
            <a:avLst/>
          </a:prstGeom>
          <a:noFill/>
          <a:ln>
            <a:noFill/>
          </a:ln>
          <a:effectLst>
            <a:outerShdw blurRad="50800" dist="38100" dir="2700000" algn="tl" rotWithShape="0">
              <a:srgbClr val="000000">
                <a:alpha val="40000"/>
              </a:srgbClr>
            </a:outerShdw>
          </a:effectLst>
        </p:spPr>
      </p:pic>
      <p:pic>
        <p:nvPicPr>
          <p:cNvPr id="157" name="Google Shape;157;p16"/>
          <p:cNvPicPr preferRelativeResize="0"/>
          <p:nvPr/>
        </p:nvPicPr>
        <p:blipFill rotWithShape="1">
          <a:blip r:embed="rId4">
            <a:alphaModFix/>
          </a:blip>
          <a:srcRect/>
          <a:stretch/>
        </p:blipFill>
        <p:spPr>
          <a:xfrm>
            <a:off x="4820798" y="1128278"/>
            <a:ext cx="3974383" cy="2787230"/>
          </a:xfrm>
          <a:prstGeom prst="rect">
            <a:avLst/>
          </a:prstGeom>
          <a:noFill/>
          <a:ln>
            <a:noFill/>
          </a:ln>
          <a:effectLst>
            <a:outerShdw blurRad="50800" dist="38100" dir="2700000" algn="tl" rotWithShape="0">
              <a:srgbClr val="000000">
                <a:alpha val="40000"/>
              </a:srgbClr>
            </a:outerShdw>
          </a:effectLst>
        </p:spPr>
      </p:pic>
      <p:sp>
        <p:nvSpPr>
          <p:cNvPr id="158" name="Google Shape;158;p16"/>
          <p:cNvSpPr txBox="1"/>
          <p:nvPr/>
        </p:nvSpPr>
        <p:spPr>
          <a:xfrm>
            <a:off x="2907323" y="2603010"/>
            <a:ext cx="779182"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2,250</a:t>
            </a:r>
            <a:endParaRPr sz="1200" b="0" i="0" u="sng" strike="noStrike" cap="none">
              <a:solidFill>
                <a:schemeClr val="dk1"/>
              </a:solidFill>
              <a:latin typeface="Arial"/>
              <a:ea typeface="Arial"/>
              <a:cs typeface="Arial"/>
              <a:sym typeface="Arial"/>
            </a:endParaRPr>
          </a:p>
        </p:txBody>
      </p:sp>
      <p:sp>
        <p:nvSpPr>
          <p:cNvPr id="159" name="Google Shape;159;p16"/>
          <p:cNvSpPr txBox="1"/>
          <p:nvPr/>
        </p:nvSpPr>
        <p:spPr>
          <a:xfrm>
            <a:off x="7432431" y="3540856"/>
            <a:ext cx="779182" cy="2909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400</a:t>
            </a:r>
            <a:endParaRPr sz="1200" b="0" i="0" u="sng"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Things to remember about SATs</a:t>
            </a:r>
            <a:endParaRPr/>
          </a:p>
        </p:txBody>
      </p:sp>
      <p:sp>
        <p:nvSpPr>
          <p:cNvPr id="165" name="Google Shape;165;p17"/>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solidFill>
                  <a:srgbClr val="283593"/>
                </a:solidFill>
              </a:rPr>
              <a:t>SATs focus on what children know about Maths and English. </a:t>
            </a:r>
            <a:endParaRPr/>
          </a:p>
          <a:p>
            <a:pPr marL="114300" lvl="0" indent="0" algn="l" rtl="0">
              <a:lnSpc>
                <a:spcPct val="115000"/>
              </a:lnSpc>
              <a:spcBef>
                <a:spcPts val="0"/>
              </a:spcBef>
              <a:spcAft>
                <a:spcPts val="0"/>
              </a:spcAft>
              <a:buSzPts val="1800"/>
              <a:buNone/>
            </a:pPr>
            <a:r>
              <a:rPr lang="en-GB"/>
              <a:t>They will not reflect how talented they are at science, geography, art, PE…, and they certainly won’t highlight all of their amazing personal characteristics.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don’t tell the whole story.</a:t>
            </a:r>
            <a:endParaRPr/>
          </a:p>
          <a:p>
            <a:pPr marL="114300" lvl="0" indent="0" algn="l" rtl="0">
              <a:lnSpc>
                <a:spcPct val="115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solidFill>
                  <a:srgbClr val="283593"/>
                </a:solidFill>
              </a:rPr>
              <a:t>SATs are only four days out of a whole Primary School career. </a:t>
            </a:r>
            <a:endParaRPr/>
          </a:p>
          <a:p>
            <a:pPr marL="114300" lvl="0" indent="0" algn="l" rtl="0">
              <a:lnSpc>
                <a:spcPct val="115000"/>
              </a:lnSpc>
              <a:spcBef>
                <a:spcPts val="0"/>
              </a:spcBef>
              <a:spcAft>
                <a:spcPts val="0"/>
              </a:spcAft>
              <a:buSzPts val="1800"/>
              <a:buNone/>
            </a:pPr>
            <a:r>
              <a:rPr lang="en-GB"/>
              <a:t>In reality, there’s one or two papers each day that last 30 to 60 minutes.</a:t>
            </a:r>
            <a:endParaRPr/>
          </a:p>
        </p:txBody>
      </p:sp>
      <p:sp>
        <p:nvSpPr>
          <p:cNvPr id="166" name="Google Shape;16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500558" y="304526"/>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else? </a:t>
            </a:r>
            <a:endParaRPr/>
          </a:p>
        </p:txBody>
      </p:sp>
      <p:sp>
        <p:nvSpPr>
          <p:cNvPr id="172" name="Google Shape;172;p18"/>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SATS Breakfast </a:t>
            </a:r>
            <a:r>
              <a:rPr lang="en-GB" dirty="0" smtClean="0"/>
              <a:t>– children can come into school from 8:30am</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Rest/breaks</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Routine</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Curriculum </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smtClean="0"/>
              <a:t>Celebration</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smtClean="0"/>
              <a:t>Slippers – children can bring in their slippers to complete their assessments if they wish</a:t>
            </a:r>
            <a:endParaRPr dirty="0"/>
          </a:p>
        </p:txBody>
      </p:sp>
      <p:sp>
        <p:nvSpPr>
          <p:cNvPr id="173" name="Google Shape;1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174" name="Google Shape;174;p18" descr="How to Make Homemade Croissants | The Recipe Critic"/>
          <p:cNvPicPr preferRelativeResize="0"/>
          <p:nvPr/>
        </p:nvPicPr>
        <p:blipFill rotWithShape="1">
          <a:blip r:embed="rId3">
            <a:alphaModFix/>
          </a:blip>
          <a:srcRect/>
          <a:stretch/>
        </p:blipFill>
        <p:spPr>
          <a:xfrm>
            <a:off x="6684334" y="833644"/>
            <a:ext cx="1859007" cy="25021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623400" y="1129600"/>
            <a:ext cx="8520600" cy="53205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For support during SATs week, please visit this week for hints and tips. </a:t>
            </a:r>
            <a:endParaRPr/>
          </a:p>
        </p:txBody>
      </p:sp>
      <p:sp>
        <p:nvSpPr>
          <p:cNvPr id="180" name="Google Shape;180;p19"/>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u="sng">
              <a:solidFill>
                <a:schemeClr val="hlink"/>
              </a:solidFill>
              <a:hlinkClick r:id="rId3"/>
            </a:endParaRPr>
          </a:p>
          <a:p>
            <a:pPr marL="114300" lvl="0" indent="0" algn="l" rtl="0">
              <a:lnSpc>
                <a:spcPct val="115000"/>
              </a:lnSpc>
              <a:spcBef>
                <a:spcPts val="0"/>
              </a:spcBef>
              <a:spcAft>
                <a:spcPts val="0"/>
              </a:spcAft>
              <a:buSzPts val="1800"/>
              <a:buNone/>
            </a:pPr>
            <a:endParaRPr u="sng">
              <a:solidFill>
                <a:schemeClr val="hlink"/>
              </a:solidFill>
              <a:hlinkClick r:id="rId3"/>
            </a:endParaRPr>
          </a:p>
          <a:p>
            <a:pPr marL="114300" lvl="0" indent="0" algn="l" rtl="0">
              <a:lnSpc>
                <a:spcPct val="115000"/>
              </a:lnSpc>
              <a:spcBef>
                <a:spcPts val="0"/>
              </a:spcBef>
              <a:spcAft>
                <a:spcPts val="0"/>
              </a:spcAft>
              <a:buSzPts val="1800"/>
              <a:buNone/>
            </a:pPr>
            <a:endParaRPr u="sng">
              <a:solidFill>
                <a:schemeClr val="hlink"/>
              </a:solidFill>
              <a:hlinkClick r:id="rId3"/>
            </a:endParaRPr>
          </a:p>
          <a:p>
            <a:pPr marL="114300" lvl="0" indent="0" algn="l" rtl="0">
              <a:lnSpc>
                <a:spcPct val="115000"/>
              </a:lnSpc>
              <a:spcBef>
                <a:spcPts val="0"/>
              </a:spcBef>
              <a:spcAft>
                <a:spcPts val="0"/>
              </a:spcAft>
              <a:buSzPts val="1800"/>
              <a:buNone/>
            </a:pPr>
            <a:endParaRPr u="sng">
              <a:solidFill>
                <a:schemeClr val="hlink"/>
              </a:solidFill>
              <a:hlinkClick r:id="rId3"/>
            </a:endParaRPr>
          </a:p>
          <a:p>
            <a:pPr marL="114300" lvl="0" indent="0" algn="l" rtl="0">
              <a:lnSpc>
                <a:spcPct val="115000"/>
              </a:lnSpc>
              <a:spcBef>
                <a:spcPts val="0"/>
              </a:spcBef>
              <a:spcAft>
                <a:spcPts val="0"/>
              </a:spcAft>
              <a:buSzPts val="1800"/>
              <a:buNone/>
            </a:pPr>
            <a:r>
              <a:rPr lang="en-GB" sz="2400" u="sng">
                <a:solidFill>
                  <a:schemeClr val="hlink"/>
                </a:solidFill>
                <a:hlinkClick r:id="rId3"/>
              </a:rPr>
              <a:t>https://thirdspacelearning.com/blog/sats-mental-wellbeing/</a:t>
            </a:r>
            <a:endParaRPr sz="2400"/>
          </a:p>
          <a:p>
            <a:pPr marL="114300" lvl="0" indent="0" algn="l" rtl="0">
              <a:lnSpc>
                <a:spcPct val="115000"/>
              </a:lnSpc>
              <a:spcBef>
                <a:spcPts val="0"/>
              </a:spcBef>
              <a:spcAft>
                <a:spcPts val="0"/>
              </a:spcAft>
              <a:buSzPts val="1800"/>
              <a:buNone/>
            </a:pPr>
            <a:endParaRPr/>
          </a:p>
        </p:txBody>
      </p:sp>
      <p:sp>
        <p:nvSpPr>
          <p:cNvPr id="181" name="Google Shape;18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What are the SATs? </a:t>
            </a:r>
            <a:endParaRPr/>
          </a:p>
        </p:txBody>
      </p:sp>
      <p:sp>
        <p:nvSpPr>
          <p:cNvPr id="35" name="Google Shape;35;p2"/>
          <p:cNvSpPr txBox="1">
            <a:spLocks noGrp="1"/>
          </p:cNvSpPr>
          <p:nvPr>
            <p:ph type="body" idx="1"/>
          </p:nvPr>
        </p:nvSpPr>
        <p:spPr>
          <a:xfrm>
            <a:off x="311700" y="739302"/>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a:t>SATs are the Standardised Assessment Tests that are given to children at the end of Key Stage 2. </a:t>
            </a:r>
            <a:endParaRPr/>
          </a:p>
          <a:p>
            <a:pPr marL="457200" lvl="0" indent="-342900" algn="l" rtl="0">
              <a:lnSpc>
                <a:spcPct val="115000"/>
              </a:lnSpc>
              <a:spcBef>
                <a:spcPts val="0"/>
              </a:spcBef>
              <a:spcAft>
                <a:spcPts val="0"/>
              </a:spcAft>
              <a:buSzPts val="1800"/>
              <a:buFont typeface="Nunito"/>
              <a:buChar char="●"/>
            </a:pPr>
            <a:r>
              <a:rPr lang="en-GB"/>
              <a:t>The SATs take place over four days, starting on </a:t>
            </a:r>
            <a:r>
              <a:rPr lang="en-GB">
                <a:solidFill>
                  <a:srgbClr val="283593"/>
                </a:solidFill>
              </a:rPr>
              <a:t>Monday 13</a:t>
            </a:r>
            <a:r>
              <a:rPr lang="en-GB" baseline="30000">
                <a:solidFill>
                  <a:srgbClr val="283593"/>
                </a:solidFill>
              </a:rPr>
              <a:t>th</a:t>
            </a:r>
            <a:r>
              <a:rPr lang="en-GB">
                <a:solidFill>
                  <a:srgbClr val="283593"/>
                </a:solidFill>
              </a:rPr>
              <a:t> May </a:t>
            </a:r>
            <a:r>
              <a:rPr lang="en-GB"/>
              <a:t>ending on </a:t>
            </a:r>
            <a:r>
              <a:rPr lang="en-GB">
                <a:solidFill>
                  <a:srgbClr val="283593"/>
                </a:solidFill>
              </a:rPr>
              <a:t>Thursday 16</a:t>
            </a:r>
            <a:r>
              <a:rPr lang="en-GB" baseline="30000">
                <a:solidFill>
                  <a:srgbClr val="283593"/>
                </a:solidFill>
              </a:rPr>
              <a:t>th</a:t>
            </a:r>
            <a:r>
              <a:rPr lang="en-GB">
                <a:solidFill>
                  <a:srgbClr val="283593"/>
                </a:solidFill>
              </a:rPr>
              <a:t> May.</a:t>
            </a:r>
            <a:endParaRPr/>
          </a:p>
          <a:p>
            <a:pPr marL="457200" lvl="0" indent="-342900" algn="l" rtl="0">
              <a:lnSpc>
                <a:spcPct val="115000"/>
              </a:lnSpc>
              <a:spcBef>
                <a:spcPts val="0"/>
              </a:spcBef>
              <a:spcAft>
                <a:spcPts val="0"/>
              </a:spcAft>
              <a:buSzPts val="1800"/>
              <a:buFont typeface="Nunito"/>
              <a:buChar char="●"/>
            </a:pPr>
            <a:r>
              <a:rPr lang="en-GB"/>
              <a:t>The SATs papers consist of:</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Punctuation and grammar (paper 1) – </a:t>
            </a:r>
            <a:r>
              <a:rPr lang="en-GB">
                <a:solidFill>
                  <a:srgbClr val="283593"/>
                </a:solidFill>
              </a:rPr>
              <a:t>Monday 13</a:t>
            </a:r>
            <a:r>
              <a:rPr lang="en-GB" baseline="30000">
                <a:solidFill>
                  <a:srgbClr val="283593"/>
                </a:solidFill>
              </a:rPr>
              <a:t>th</a:t>
            </a:r>
            <a:r>
              <a:rPr lang="en-GB">
                <a:solidFill>
                  <a:srgbClr val="283593"/>
                </a:solidFill>
              </a:rPr>
              <a:t> May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Spelling (paper 2) – </a:t>
            </a:r>
            <a:r>
              <a:rPr lang="en-GB">
                <a:solidFill>
                  <a:srgbClr val="283593"/>
                </a:solidFill>
              </a:rPr>
              <a:t>Monday 13</a:t>
            </a:r>
            <a:r>
              <a:rPr lang="en-GB" baseline="30000">
                <a:solidFill>
                  <a:srgbClr val="283593"/>
                </a:solidFill>
              </a:rPr>
              <a:t>th</a:t>
            </a:r>
            <a:r>
              <a:rPr lang="en-GB">
                <a:solidFill>
                  <a:srgbClr val="283593"/>
                </a:solidFill>
              </a:rPr>
              <a:t> May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Reading – Tuesday 14</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Wednesday 15</a:t>
            </a:r>
            <a:r>
              <a:rPr lang="en-GB" baseline="30000">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a:t>
            </a:r>
            <a:r>
              <a:rPr lang="en-GB">
                <a:solidFill>
                  <a:srgbClr val="283593"/>
                </a:solidFill>
              </a:rPr>
              <a:t>Wednesday 15</a:t>
            </a:r>
            <a:r>
              <a:rPr lang="en-GB" baseline="30000">
                <a:solidFill>
                  <a:srgbClr val="283593"/>
                </a:solidFill>
              </a:rPr>
              <a:t>th</a:t>
            </a:r>
            <a:r>
              <a:rPr lang="en-GB">
                <a:solidFill>
                  <a:srgbClr val="283593"/>
                </a:solidFill>
              </a:rPr>
              <a:t> May </a:t>
            </a:r>
            <a:endParaRPr/>
          </a:p>
          <a:p>
            <a:pPr marL="914400" lvl="1" indent="-317500" algn="l" rtl="0">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a:t>
            </a:r>
            <a:r>
              <a:rPr lang="en-GB">
                <a:solidFill>
                  <a:srgbClr val="283593"/>
                </a:solidFill>
              </a:rPr>
              <a:t>Thursday 16</a:t>
            </a:r>
            <a:r>
              <a:rPr lang="en-GB" baseline="30000">
                <a:solidFill>
                  <a:srgbClr val="283593"/>
                </a:solidFill>
              </a:rPr>
              <a:t>th</a:t>
            </a:r>
            <a:r>
              <a:rPr lang="en-GB">
                <a:solidFill>
                  <a:srgbClr val="283593"/>
                </a:solidFill>
              </a:rPr>
              <a:t> May</a:t>
            </a:r>
            <a:endParaRPr/>
          </a:p>
          <a:p>
            <a:pPr marL="457200" marR="0" lvl="0" indent="-342900" algn="l" rtl="0">
              <a:lnSpc>
                <a:spcPct val="115000"/>
              </a:lnSpc>
              <a:spcBef>
                <a:spcPts val="0"/>
              </a:spcBef>
              <a:spcAft>
                <a:spcPts val="0"/>
              </a:spcAft>
              <a:buClr>
                <a:srgbClr val="595959"/>
              </a:buClr>
              <a:buSzPts val="1800"/>
              <a:buFont typeface="Nunito"/>
              <a:buChar char="●"/>
            </a:pPr>
            <a:r>
              <a:rPr lang="en-GB" sz="1600" b="0" i="0" u="none" strike="noStrike" cap="none">
                <a:solidFill>
                  <a:srgbClr val="000000"/>
                </a:solidFill>
                <a:latin typeface="Arial"/>
                <a:ea typeface="Arial"/>
                <a:cs typeface="Arial"/>
                <a:sym typeface="Arial"/>
              </a:rPr>
              <a:t>Writing is assessed using evidence collected throughout Year 6. There is no Year 6 SATs writing test. </a:t>
            </a:r>
            <a:endParaRPr/>
          </a:p>
          <a:p>
            <a:pPr marL="114300" marR="0" lvl="0" indent="0" algn="l" rtl="0">
              <a:lnSpc>
                <a:spcPct val="115000"/>
              </a:lnSpc>
              <a:spcBef>
                <a:spcPts val="0"/>
              </a:spcBef>
              <a:spcAft>
                <a:spcPts val="0"/>
              </a:spcAft>
              <a:buClr>
                <a:srgbClr val="595959"/>
              </a:buClr>
              <a:buSzPts val="1800"/>
              <a:buNone/>
            </a:pPr>
            <a:r>
              <a:rPr lang="en-GB" sz="1050" b="0" i="1" u="none" strike="noStrike" cap="none">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sz="1100" b="0" i="0" u="none" strike="noStrike" cap="none">
              <a:solidFill>
                <a:srgbClr val="000000"/>
              </a:solidFill>
              <a:latin typeface="Arial"/>
              <a:ea typeface="Arial"/>
              <a:cs typeface="Arial"/>
              <a:sym typeface="Arial"/>
            </a:endParaRPr>
          </a:p>
        </p:txBody>
      </p:sp>
      <p:sp>
        <p:nvSpPr>
          <p:cNvPr id="36" name="Google Shape;3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endParaRPr sz="3600"/>
          </a:p>
          <a:p>
            <a:pPr marL="114300" lvl="0" indent="0" algn="ctr" rtl="0">
              <a:lnSpc>
                <a:spcPct val="115000"/>
              </a:lnSpc>
              <a:spcBef>
                <a:spcPts val="0"/>
              </a:spcBef>
              <a:spcAft>
                <a:spcPts val="0"/>
              </a:spcAft>
              <a:buSzPts val="1800"/>
              <a:buNone/>
            </a:pPr>
            <a:endParaRPr sz="3600"/>
          </a:p>
          <a:p>
            <a:pPr marL="114300" lvl="0" indent="0" algn="ctr" rtl="0">
              <a:lnSpc>
                <a:spcPct val="115000"/>
              </a:lnSpc>
              <a:spcBef>
                <a:spcPts val="0"/>
              </a:spcBef>
              <a:spcAft>
                <a:spcPts val="0"/>
              </a:spcAft>
              <a:buSzPts val="1800"/>
              <a:buNone/>
            </a:pPr>
            <a:r>
              <a:rPr lang="en-GB" sz="3600"/>
              <a:t>Any questions?</a:t>
            </a:r>
            <a:endParaRPr/>
          </a:p>
        </p:txBody>
      </p:sp>
      <p:sp>
        <p:nvSpPr>
          <p:cNvPr id="187" name="Google Shape;18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When and how the SATs are completed</a:t>
            </a:r>
            <a:endParaRPr/>
          </a:p>
        </p:txBody>
      </p:sp>
      <p:sp>
        <p:nvSpPr>
          <p:cNvPr id="42" name="Google Shape;42;p3"/>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The tests take place during normal school hours, under exam conditions. </a:t>
            </a:r>
            <a:endParaRPr dirty="0"/>
          </a:p>
          <a:p>
            <a:pPr marL="457200" lvl="0" indent="-342900" algn="l" rtl="0">
              <a:lnSpc>
                <a:spcPct val="115000"/>
              </a:lnSpc>
              <a:spcBef>
                <a:spcPts val="0"/>
              </a:spcBef>
              <a:spcAft>
                <a:spcPts val="0"/>
              </a:spcAft>
              <a:buSzPts val="1800"/>
              <a:buFont typeface="Nunito"/>
              <a:buChar char="●"/>
            </a:pPr>
            <a:r>
              <a:rPr lang="en-GB" dirty="0"/>
              <a:t>Children are not allowed to talk to each other from the moment the assessments are handed out until they are collected at the end of the test. </a:t>
            </a:r>
            <a:endParaRPr dirty="0"/>
          </a:p>
          <a:p>
            <a:pPr marL="457200" lvl="0" indent="-342900" algn="l" rtl="0">
              <a:lnSpc>
                <a:spcPct val="115000"/>
              </a:lnSpc>
              <a:spcBef>
                <a:spcPts val="0"/>
              </a:spcBef>
              <a:spcAft>
                <a:spcPts val="0"/>
              </a:spcAft>
              <a:buSzPts val="1800"/>
              <a:buFont typeface="Nunito"/>
              <a:buChar char="●"/>
            </a:pPr>
            <a:r>
              <a:rPr lang="en-GB" dirty="0"/>
              <a:t>After the tests are completed, the papers are sent away to be marked </a:t>
            </a:r>
            <a:r>
              <a:rPr lang="en-GB" dirty="0">
                <a:solidFill>
                  <a:srgbClr val="283593"/>
                </a:solidFill>
              </a:rPr>
              <a:t>externally</a:t>
            </a:r>
            <a:r>
              <a:rPr lang="en-GB" dirty="0"/>
              <a:t>. </a:t>
            </a:r>
            <a:endParaRPr dirty="0"/>
          </a:p>
          <a:p>
            <a:pPr marL="457200" lvl="0" indent="-342900" algn="l" rtl="0">
              <a:lnSpc>
                <a:spcPct val="115000"/>
              </a:lnSpc>
              <a:spcBef>
                <a:spcPts val="0"/>
              </a:spcBef>
              <a:spcAft>
                <a:spcPts val="0"/>
              </a:spcAft>
              <a:buSzPts val="1800"/>
              <a:buFont typeface="Nunito"/>
              <a:buChar char="●"/>
            </a:pPr>
            <a:r>
              <a:rPr lang="en-GB" dirty="0"/>
              <a:t>The results are then sent to the school in July. </a:t>
            </a:r>
            <a:endParaRPr dirty="0"/>
          </a:p>
          <a:p>
            <a:pPr marL="457200" lvl="0" indent="-342900" algn="l" rtl="0">
              <a:lnSpc>
                <a:spcPct val="115000"/>
              </a:lnSpc>
              <a:spcBef>
                <a:spcPts val="0"/>
              </a:spcBef>
              <a:spcAft>
                <a:spcPts val="0"/>
              </a:spcAft>
              <a:buSzPts val="1800"/>
              <a:buFont typeface="Nunito"/>
              <a:buChar char="●"/>
            </a:pPr>
            <a:r>
              <a:rPr lang="en-GB" dirty="0"/>
              <a:t>Each test lasts no longer than 60 minutes: </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P</a:t>
            </a:r>
            <a:r>
              <a:rPr lang="en-GB" dirty="0" smtClean="0">
                <a:solidFill>
                  <a:srgbClr val="283593"/>
                </a:solidFill>
                <a:latin typeface="Arial"/>
                <a:ea typeface="Arial"/>
                <a:cs typeface="Arial"/>
                <a:sym typeface="Arial"/>
              </a:rPr>
              <a:t>unctuation </a:t>
            </a:r>
            <a:r>
              <a:rPr lang="en-GB" dirty="0">
                <a:solidFill>
                  <a:srgbClr val="283593"/>
                </a:solidFill>
                <a:latin typeface="Arial"/>
                <a:ea typeface="Arial"/>
                <a:cs typeface="Arial"/>
                <a:sym typeface="Arial"/>
              </a:rPr>
              <a:t>and grammar (paper </a:t>
            </a:r>
            <a:r>
              <a:rPr lang="en-GB" dirty="0" smtClean="0">
                <a:solidFill>
                  <a:srgbClr val="283593"/>
                </a:solidFill>
                <a:latin typeface="Arial"/>
                <a:ea typeface="Arial"/>
                <a:cs typeface="Arial"/>
                <a:sym typeface="Arial"/>
              </a:rPr>
              <a:t>1) </a:t>
            </a:r>
            <a:r>
              <a:rPr lang="en-GB" dirty="0">
                <a:solidFill>
                  <a:srgbClr val="283593"/>
                </a:solidFill>
                <a:latin typeface="Arial"/>
                <a:ea typeface="Arial"/>
                <a:cs typeface="Arial"/>
                <a:sym typeface="Arial"/>
              </a:rPr>
              <a:t>– 45 minutes</a:t>
            </a:r>
            <a:endParaRPr dirty="0"/>
          </a:p>
          <a:p>
            <a:pPr marL="914400" lvl="1" indent="-317500" algn="l" rtl="0">
              <a:lnSpc>
                <a:spcPct val="100000"/>
              </a:lnSpc>
              <a:spcBef>
                <a:spcPts val="0"/>
              </a:spcBef>
              <a:spcAft>
                <a:spcPts val="0"/>
              </a:spcAft>
              <a:buSzPts val="1400"/>
              <a:buChar char="○"/>
            </a:pPr>
            <a:r>
              <a:rPr lang="en-GB" dirty="0" smtClean="0">
                <a:solidFill>
                  <a:srgbClr val="283593"/>
                </a:solidFill>
                <a:latin typeface="Arial"/>
                <a:ea typeface="Arial"/>
                <a:cs typeface="Arial"/>
                <a:sym typeface="Arial"/>
              </a:rPr>
              <a:t>Spelling</a:t>
            </a:r>
            <a:r>
              <a:rPr lang="en-GB" dirty="0">
                <a:solidFill>
                  <a:srgbClr val="283593"/>
                </a:solidFill>
                <a:latin typeface="Arial"/>
                <a:ea typeface="Arial"/>
                <a:cs typeface="Arial"/>
                <a:sym typeface="Arial"/>
              </a:rPr>
              <a:t> </a:t>
            </a:r>
            <a:r>
              <a:rPr lang="en-GB" dirty="0" smtClean="0">
                <a:solidFill>
                  <a:srgbClr val="283593"/>
                </a:solidFill>
                <a:latin typeface="Arial"/>
                <a:ea typeface="Arial"/>
                <a:cs typeface="Arial"/>
                <a:sym typeface="Arial"/>
              </a:rPr>
              <a:t>(paper 2) </a:t>
            </a:r>
            <a:r>
              <a:rPr lang="en-GB" dirty="0">
                <a:solidFill>
                  <a:srgbClr val="283593"/>
                </a:solidFill>
                <a:latin typeface="Arial"/>
                <a:ea typeface="Arial"/>
                <a:cs typeface="Arial"/>
                <a:sym typeface="Arial"/>
              </a:rPr>
              <a:t>– 15 minutes</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Reading – 60 minutes </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Maths (paper 1: Arithmetic) – 30 minutes</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Maths (paper 2: Reasoning) – 40 minutes</a:t>
            </a:r>
            <a:endParaRPr dirty="0"/>
          </a:p>
          <a:p>
            <a:pPr marL="914400" lvl="1" indent="-317500" algn="l" rtl="0">
              <a:lnSpc>
                <a:spcPct val="100000"/>
              </a:lnSpc>
              <a:spcBef>
                <a:spcPts val="0"/>
              </a:spcBef>
              <a:spcAft>
                <a:spcPts val="0"/>
              </a:spcAft>
              <a:buSzPts val="1400"/>
              <a:buChar char="○"/>
            </a:pPr>
            <a:r>
              <a:rPr lang="en-GB" dirty="0">
                <a:solidFill>
                  <a:srgbClr val="283593"/>
                </a:solidFill>
                <a:latin typeface="Arial"/>
                <a:ea typeface="Arial"/>
                <a:cs typeface="Arial"/>
                <a:sym typeface="Arial"/>
              </a:rPr>
              <a:t>Maths (paper 3: Reasoning) – 40 minutes</a:t>
            </a:r>
            <a:endParaRPr dirty="0"/>
          </a:p>
        </p:txBody>
      </p:sp>
      <p:sp>
        <p:nvSpPr>
          <p:cNvPr id="43" name="Google Shape;4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fade">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fade">
                                      <p:cBhvr>
                                        <p:cTn id="27" dur="500"/>
                                        <p:tgtEl>
                                          <p:spTgt spid="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fade">
                                      <p:cBhvr>
                                        <p:cTn id="32" dur="500"/>
                                        <p:tgtEl>
                                          <p:spTgt spid="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xEl>
                                              <p:pRg st="6" end="6"/>
                                            </p:txEl>
                                          </p:spTgt>
                                        </p:tgtEl>
                                        <p:attrNameLst>
                                          <p:attrName>style.visibility</p:attrName>
                                        </p:attrNameLst>
                                      </p:cBhvr>
                                      <p:to>
                                        <p:strVal val="visible"/>
                                      </p:to>
                                    </p:set>
                                    <p:animEffect transition="in" filter="fade">
                                      <p:cBhvr>
                                        <p:cTn id="37" dur="500"/>
                                        <p:tgtEl>
                                          <p:spTgt spid="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xEl>
                                              <p:pRg st="7" end="7"/>
                                            </p:txEl>
                                          </p:spTgt>
                                        </p:tgtEl>
                                        <p:attrNameLst>
                                          <p:attrName>style.visibility</p:attrName>
                                        </p:attrNameLst>
                                      </p:cBhvr>
                                      <p:to>
                                        <p:strVal val="visible"/>
                                      </p:to>
                                    </p:set>
                                    <p:animEffect transition="in" filter="fade">
                                      <p:cBhvr>
                                        <p:cTn id="42" dur="500"/>
                                        <p:tgtEl>
                                          <p:spTgt spid="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xEl>
                                              <p:pRg st="8" end="8"/>
                                            </p:txEl>
                                          </p:spTgt>
                                        </p:tgtEl>
                                        <p:attrNameLst>
                                          <p:attrName>style.visibility</p:attrName>
                                        </p:attrNameLst>
                                      </p:cBhvr>
                                      <p:to>
                                        <p:strVal val="visible"/>
                                      </p:to>
                                    </p:set>
                                    <p:animEffect transition="in" filter="fade">
                                      <p:cBhvr>
                                        <p:cTn id="47" dur="500"/>
                                        <p:tgtEl>
                                          <p:spTgt spid="4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xEl>
                                              <p:pRg st="9" end="9"/>
                                            </p:txEl>
                                          </p:spTgt>
                                        </p:tgtEl>
                                        <p:attrNameLst>
                                          <p:attrName>style.visibility</p:attrName>
                                        </p:attrNameLst>
                                      </p:cBhvr>
                                      <p:to>
                                        <p:strVal val="visible"/>
                                      </p:to>
                                    </p:set>
                                    <p:animEffect transition="in" filter="fade">
                                      <p:cBhvr>
                                        <p:cTn id="52" dur="500"/>
                                        <p:tgtEl>
                                          <p:spTgt spid="4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
                                            <p:txEl>
                                              <p:pRg st="10" end="10"/>
                                            </p:txEl>
                                          </p:spTgt>
                                        </p:tgtEl>
                                        <p:attrNameLst>
                                          <p:attrName>style.visibility</p:attrName>
                                        </p:attrNameLst>
                                      </p:cBhvr>
                                      <p:to>
                                        <p:strVal val="visible"/>
                                      </p:to>
                                    </p:set>
                                    <p:animEffect transition="in" filter="fade">
                                      <p:cBhvr>
                                        <p:cTn id="57" dur="500"/>
                                        <p:tgtEl>
                                          <p:spTgt spid="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Specific arrangements for SATs</a:t>
            </a:r>
            <a:endParaRPr/>
          </a:p>
        </p:txBody>
      </p:sp>
      <p:sp>
        <p:nvSpPr>
          <p:cNvPr id="49" name="Google Shape;49;p4"/>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Some children with additional needs (who have similar support as part of day-to-day learning in school) may be allotted specific arrangements.</a:t>
            </a:r>
            <a:endParaRPr/>
          </a:p>
          <a:p>
            <a:pPr marL="114300" lvl="0" indent="0" algn="l" rtl="0">
              <a:lnSpc>
                <a:spcPct val="115000"/>
              </a:lnSpc>
              <a:spcBef>
                <a:spcPts val="0"/>
              </a:spcBef>
              <a:spcAft>
                <a:spcPts val="0"/>
              </a:spcAft>
              <a:buSzPts val="1800"/>
              <a:buNone/>
            </a:pPr>
            <a:endParaRPr/>
          </a:p>
        </p:txBody>
      </p:sp>
      <p:sp>
        <p:nvSpPr>
          <p:cNvPr id="50" name="Google Shape;5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The results</a:t>
            </a:r>
            <a:endParaRPr/>
          </a:p>
        </p:txBody>
      </p:sp>
      <p:sp>
        <p:nvSpPr>
          <p:cNvPr id="56" name="Google Shape;56;p5"/>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Tests are marked externally. Once marked, the tests will be given the following scores:</a:t>
            </a:r>
            <a:endParaRPr/>
          </a:p>
          <a:p>
            <a:pPr marL="457200" lvl="0" indent="-342900" algn="l" rtl="0">
              <a:lnSpc>
                <a:spcPct val="115000"/>
              </a:lnSpc>
              <a:spcBef>
                <a:spcPts val="0"/>
              </a:spcBef>
              <a:spcAft>
                <a:spcPts val="0"/>
              </a:spcAft>
              <a:buSzPts val="1800"/>
              <a:buFont typeface="Nunito"/>
              <a:buChar char="●"/>
            </a:pPr>
            <a:r>
              <a:rPr lang="en-GB"/>
              <a:t>A raw score (total number of marks achieved for each paper);</a:t>
            </a:r>
            <a:endParaRPr/>
          </a:p>
          <a:p>
            <a:pPr marL="457200" lvl="0" indent="-342900" algn="l" rtl="0">
              <a:lnSpc>
                <a:spcPct val="115000"/>
              </a:lnSpc>
              <a:spcBef>
                <a:spcPts val="0"/>
              </a:spcBef>
              <a:spcAft>
                <a:spcPts val="0"/>
              </a:spcAft>
              <a:buSzPts val="1800"/>
              <a:buFont typeface="Nunito"/>
              <a:buChar char="●"/>
            </a:pPr>
            <a:r>
              <a:rPr lang="en-GB"/>
              <a:t>A scaled score (see below);</a:t>
            </a:r>
            <a:endParaRPr/>
          </a:p>
          <a:p>
            <a:pPr marL="457200" lvl="0" indent="-342900" algn="l" rtl="0">
              <a:lnSpc>
                <a:spcPct val="115000"/>
              </a:lnSpc>
              <a:spcBef>
                <a:spcPts val="0"/>
              </a:spcBef>
              <a:spcAft>
                <a:spcPts val="0"/>
              </a:spcAft>
              <a:buSzPts val="1800"/>
              <a:buFont typeface="Nunito"/>
              <a:buChar char="●"/>
            </a:pPr>
            <a:r>
              <a:rPr lang="en-GB"/>
              <a:t>A judgement on if the National Standard has been met. </a:t>
            </a:r>
            <a:endParaRPr/>
          </a:p>
          <a:p>
            <a:pPr marL="457200" lvl="0" indent="-228600" algn="l" rtl="0">
              <a:lnSpc>
                <a:spcPct val="115000"/>
              </a:lnSpc>
              <a:spcBef>
                <a:spcPts val="0"/>
              </a:spcBef>
              <a:spcAft>
                <a:spcPts val="0"/>
              </a:spcAft>
              <a:buSzPts val="1800"/>
              <a:buFont typeface="Nunito"/>
              <a:buNone/>
            </a:pPr>
            <a:endParaRPr/>
          </a:p>
          <a:p>
            <a:pPr marL="114300" lvl="0" indent="0" algn="l" rtl="0">
              <a:lnSpc>
                <a:spcPct val="115000"/>
              </a:lnSpc>
              <a:spcBef>
                <a:spcPts val="0"/>
              </a:spcBef>
              <a:spcAft>
                <a:spcPts val="0"/>
              </a:spcAft>
              <a:buSzPts val="180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Scaled scores range from 80 to 120. </a:t>
            </a:r>
            <a:endParaRPr/>
          </a:p>
          <a:p>
            <a:pPr marL="114300" lvl="0" indent="0" algn="l" rtl="0">
              <a:lnSpc>
                <a:spcPct val="115000"/>
              </a:lnSpc>
              <a:spcBef>
                <a:spcPts val="0"/>
              </a:spcBef>
              <a:spcAft>
                <a:spcPts val="0"/>
              </a:spcAft>
              <a:buSzPts val="1800"/>
              <a:buNone/>
            </a:pPr>
            <a:r>
              <a:rPr lang="en-GB">
                <a:solidFill>
                  <a:srgbClr val="283593"/>
                </a:solidFill>
              </a:rPr>
              <a:t>A scaled score of 100 or more shows the pupil is meeting the National Standard. </a:t>
            </a:r>
            <a:endParaRPr/>
          </a:p>
        </p:txBody>
      </p:sp>
      <p:sp>
        <p:nvSpPr>
          <p:cNvPr id="57" name="Google Shape;5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Spelling, Punctuation and Grammar</a:t>
            </a:r>
            <a:endParaRPr/>
          </a:p>
        </p:txBody>
      </p:sp>
      <p:sp>
        <p:nvSpPr>
          <p:cNvPr id="63" name="Google Shape;63;p6"/>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Spelling, Punctuation and Grammar consists of two papers.</a:t>
            </a: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Font typeface="Nunito"/>
              <a:buChar char="●"/>
            </a:pPr>
            <a:r>
              <a:rPr lang="en-GB"/>
              <a:t>Paper 1 focuses on all three elements (spelling, punctuation and grammar). The paper lasts for </a:t>
            </a:r>
            <a:r>
              <a:rPr lang="en-GB">
                <a:solidFill>
                  <a:srgbClr val="283593"/>
                </a:solidFill>
              </a:rPr>
              <a:t>45 minutes</a:t>
            </a:r>
            <a:r>
              <a:rPr lang="en-GB"/>
              <a:t>. </a:t>
            </a:r>
            <a:endParaRPr/>
          </a:p>
          <a:p>
            <a:pPr marL="457200" lvl="0" indent="-228600" algn="l" rtl="0">
              <a:lnSpc>
                <a:spcPct val="115000"/>
              </a:lnSpc>
              <a:spcBef>
                <a:spcPts val="0"/>
              </a:spcBef>
              <a:spcAft>
                <a:spcPts val="0"/>
              </a:spcAft>
              <a:buSzPts val="1800"/>
              <a:buFont typeface="Nunito"/>
              <a:buNone/>
            </a:pPr>
            <a:endParaRPr/>
          </a:p>
          <a:p>
            <a:pPr marL="457200" lvl="0" indent="-342900" algn="l" rtl="0">
              <a:lnSpc>
                <a:spcPct val="115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64" name="Google Shape;6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Spelling, Punctuation and Grammar: Paper 1</a:t>
            </a:r>
            <a:endParaRPr/>
          </a:p>
        </p:txBody>
      </p:sp>
      <p:sp>
        <p:nvSpPr>
          <p:cNvPr id="70" name="Google Shape;70;p7"/>
          <p:cNvSpPr txBox="1">
            <a:spLocks noGrp="1"/>
          </p:cNvSpPr>
          <p:nvPr>
            <p:ph type="body" idx="1"/>
          </p:nvPr>
        </p:nvSpPr>
        <p:spPr>
          <a:xfrm>
            <a:off x="311700" y="739302"/>
            <a:ext cx="8520600" cy="43477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Example questions: </a:t>
            </a:r>
            <a:endParaRPr/>
          </a:p>
        </p:txBody>
      </p:sp>
      <p:sp>
        <p:nvSpPr>
          <p:cNvPr id="71" name="Google Shape;7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72" name="Google Shape;72;p7"/>
          <p:cNvPicPr preferRelativeResize="0"/>
          <p:nvPr/>
        </p:nvPicPr>
        <p:blipFill rotWithShape="1">
          <a:blip r:embed="rId3">
            <a:alphaModFix/>
          </a:blip>
          <a:srcRect/>
          <a:stretch/>
        </p:blipFill>
        <p:spPr>
          <a:xfrm>
            <a:off x="2985411" y="3115972"/>
            <a:ext cx="4033105" cy="1744045"/>
          </a:xfrm>
          <a:prstGeom prst="rect">
            <a:avLst/>
          </a:prstGeom>
          <a:noFill/>
          <a:ln>
            <a:noFill/>
          </a:ln>
          <a:effectLst>
            <a:outerShdw blurRad="50800" dist="38100" dir="2700000" algn="tl" rotWithShape="0">
              <a:srgbClr val="000000">
                <a:alpha val="40000"/>
              </a:srgbClr>
            </a:outerShdw>
          </a:effectLst>
        </p:spPr>
      </p:pic>
      <p:pic>
        <p:nvPicPr>
          <p:cNvPr id="73" name="Google Shape;73;p7"/>
          <p:cNvPicPr preferRelativeResize="0"/>
          <p:nvPr/>
        </p:nvPicPr>
        <p:blipFill rotWithShape="1">
          <a:blip r:embed="rId4">
            <a:alphaModFix/>
          </a:blip>
          <a:srcRect/>
          <a:stretch/>
        </p:blipFill>
        <p:spPr>
          <a:xfrm>
            <a:off x="445045" y="1271355"/>
            <a:ext cx="4033105" cy="1734975"/>
          </a:xfrm>
          <a:prstGeom prst="rect">
            <a:avLst/>
          </a:prstGeom>
          <a:noFill/>
          <a:ln>
            <a:noFill/>
          </a:ln>
          <a:effectLst>
            <a:outerShdw blurRad="50800" dist="38100" dir="2700000" algn="tl" rotWithShape="0">
              <a:srgbClr val="000000">
                <a:alpha val="40000"/>
              </a:srgbClr>
            </a:outerShdw>
          </a:effectLst>
        </p:spPr>
      </p:pic>
      <p:pic>
        <p:nvPicPr>
          <p:cNvPr id="74" name="Google Shape;74;p7"/>
          <p:cNvPicPr preferRelativeResize="0"/>
          <p:nvPr/>
        </p:nvPicPr>
        <p:blipFill rotWithShape="1">
          <a:blip r:embed="rId5">
            <a:alphaModFix/>
          </a:blip>
          <a:srcRect/>
          <a:stretch/>
        </p:blipFill>
        <p:spPr>
          <a:xfrm>
            <a:off x="4654068" y="1788358"/>
            <a:ext cx="4367090" cy="700967"/>
          </a:xfrm>
          <a:prstGeom prst="rect">
            <a:avLst/>
          </a:prstGeom>
          <a:noFill/>
          <a:ln>
            <a:noFill/>
          </a:ln>
          <a:effectLst>
            <a:outerShdw blurRad="50800" dist="38100" dir="2700000" algn="tl" rotWithShape="0">
              <a:srgbClr val="000000">
                <a:alpha val="40000"/>
              </a:srgbClr>
            </a:outerShdw>
          </a:effectLst>
        </p:spPr>
      </p:pic>
      <p:grpSp>
        <p:nvGrpSpPr>
          <p:cNvPr id="75" name="Google Shape;75;p7"/>
          <p:cNvGrpSpPr/>
          <p:nvPr/>
        </p:nvGrpSpPr>
        <p:grpSpPr>
          <a:xfrm>
            <a:off x="3001041" y="1994499"/>
            <a:ext cx="4414946" cy="2749439"/>
            <a:chOff x="3001041" y="1994499"/>
            <a:chExt cx="4414946" cy="2749439"/>
          </a:xfrm>
        </p:grpSpPr>
        <p:sp>
          <p:nvSpPr>
            <p:cNvPr id="76" name="Google Shape;76;p7"/>
            <p:cNvSpPr txBox="1"/>
            <p:nvPr/>
          </p:nvSpPr>
          <p:spPr>
            <a:xfrm>
              <a:off x="3001041" y="2266422"/>
              <a:ext cx="301807" cy="2697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a:t>
              </a:r>
              <a:endParaRPr sz="1200" b="0" i="0" u="sng" strike="noStrike" cap="none">
                <a:solidFill>
                  <a:schemeClr val="dk1"/>
                </a:solidFill>
                <a:latin typeface="Arial"/>
                <a:ea typeface="Arial"/>
                <a:cs typeface="Arial"/>
                <a:sym typeface="Arial"/>
              </a:endParaRPr>
            </a:p>
          </p:txBody>
        </p:sp>
        <p:sp>
          <p:nvSpPr>
            <p:cNvPr id="77" name="Google Shape;77;p7"/>
            <p:cNvSpPr txBox="1"/>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e.g. that, which</a:t>
              </a:r>
              <a:endParaRPr sz="1200" b="0" i="0" u="sng" strike="noStrike" cap="none">
                <a:solidFill>
                  <a:schemeClr val="dk1"/>
                </a:solidFill>
                <a:latin typeface="Arial"/>
                <a:ea typeface="Arial"/>
                <a:cs typeface="Arial"/>
                <a:sym typeface="Arial"/>
              </a:endParaRPr>
            </a:p>
          </p:txBody>
        </p:sp>
        <p:sp>
          <p:nvSpPr>
            <p:cNvPr id="78" name="Google Shape;78;p7"/>
            <p:cNvSpPr txBox="1"/>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2"/>
                </a:buClr>
                <a:buSzPts val="1800"/>
                <a:buFont typeface="Nunito"/>
                <a:buNone/>
              </a:pPr>
              <a:r>
                <a:rPr lang="en-GB" sz="1200" b="0" i="0" u="none" strike="noStrike" cap="none">
                  <a:solidFill>
                    <a:schemeClr val="dk1"/>
                  </a:solidFill>
                  <a:latin typeface="Arial"/>
                  <a:ea typeface="Arial"/>
                  <a:cs typeface="Arial"/>
                  <a:sym typeface="Arial"/>
                </a:rPr>
                <a:t>e.g. The first sentence is about two people and the second sentence is about three people.</a:t>
              </a:r>
              <a:endParaRPr sz="1200" b="0" i="0" u="sng"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Spelling, Punctuation and Grammar: Paper 2</a:t>
            </a:r>
            <a:endParaRPr/>
          </a:p>
        </p:txBody>
      </p:sp>
      <p:sp>
        <p:nvSpPr>
          <p:cNvPr id="84" name="Google Shape;84;p8"/>
          <p:cNvSpPr txBox="1">
            <a:spLocks noGrp="1"/>
          </p:cNvSpPr>
          <p:nvPr>
            <p:ph type="body" idx="1"/>
          </p:nvPr>
        </p:nvSpPr>
        <p:spPr>
          <a:xfrm>
            <a:off x="311700" y="739303"/>
            <a:ext cx="8520600" cy="101916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Paper 2 is a shorter paper that focuses solely on spellings.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GB"/>
              <a:t>Example questions:  </a:t>
            </a:r>
            <a:endParaRPr/>
          </a:p>
        </p:txBody>
      </p:sp>
      <p:sp>
        <p:nvSpPr>
          <p:cNvPr id="85" name="Google Shape;8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86" name="Google Shape;86;p8"/>
          <p:cNvPicPr preferRelativeResize="0"/>
          <p:nvPr/>
        </p:nvPicPr>
        <p:blipFill rotWithShape="1">
          <a:blip r:embed="rId3">
            <a:alphaModFix/>
          </a:blip>
          <a:srcRect/>
          <a:stretch/>
        </p:blipFill>
        <p:spPr>
          <a:xfrm>
            <a:off x="2188178" y="1758463"/>
            <a:ext cx="4579943" cy="209309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Reading</a:t>
            </a:r>
            <a:endParaRPr/>
          </a:p>
        </p:txBody>
      </p:sp>
      <p:sp>
        <p:nvSpPr>
          <p:cNvPr id="92" name="Google Shape;92;p9"/>
          <p:cNvSpPr txBox="1">
            <a:spLocks noGrp="1"/>
          </p:cNvSpPr>
          <p:nvPr>
            <p:ph type="body" idx="1"/>
          </p:nvPr>
        </p:nvSpPr>
        <p:spPr>
          <a:xfrm>
            <a:off x="311699" y="739302"/>
            <a:ext cx="8520601" cy="3829573"/>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a:t>There is one reading test that lasts for </a:t>
            </a:r>
            <a:r>
              <a:rPr lang="en-GB">
                <a:solidFill>
                  <a:srgbClr val="283593"/>
                </a:solidFill>
              </a:rPr>
              <a:t>60 minutes</a:t>
            </a:r>
            <a:r>
              <a:rPr lang="en-GB"/>
              <a:t>. </a:t>
            </a:r>
            <a:endParaRPr/>
          </a:p>
          <a:p>
            <a:pPr marL="114300" lvl="0" indent="0" algn="l" rtl="0">
              <a:lnSpc>
                <a:spcPct val="115000"/>
              </a:lnSpc>
              <a:spcBef>
                <a:spcPts val="0"/>
              </a:spcBef>
              <a:spcAft>
                <a:spcPts val="0"/>
              </a:spcAft>
              <a:buSzPts val="180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endParaRPr/>
          </a:p>
          <a:p>
            <a:pPr marL="114300" lvl="0" indent="0" algn="l" rtl="0">
              <a:lnSpc>
                <a:spcPct val="115000"/>
              </a:lnSpc>
              <a:spcBef>
                <a:spcPts val="0"/>
              </a:spcBef>
              <a:spcAft>
                <a:spcPts val="0"/>
              </a:spcAft>
              <a:buSzPts val="1800"/>
              <a:buNone/>
            </a:pPr>
            <a:endParaRPr sz="1000"/>
          </a:p>
        </p:txBody>
      </p:sp>
      <p:sp>
        <p:nvSpPr>
          <p:cNvPr id="93" name="Google Shape;9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1023</Words>
  <Application>Microsoft Office PowerPoint</Application>
  <PresentationFormat>On-screen Show (16:9)</PresentationFormat>
  <Paragraphs>133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Nunito Sans SemiBold</vt:lpstr>
      <vt:lpstr>Nunito</vt:lpstr>
      <vt:lpstr>Arial</vt:lpstr>
      <vt:lpstr>TSL</vt:lpstr>
      <vt:lpstr>  Year 6 SATs 2024 Presentation for Parents and Carers</vt:lpstr>
      <vt:lpstr>What are the SATs? </vt:lpstr>
      <vt:lpstr>When and how the SATs are completed</vt:lpstr>
      <vt:lpstr>Specific arrangements for SATs</vt:lpstr>
      <vt:lpstr>The results</vt:lpstr>
      <vt:lpstr>Spelling, Punctuation and Grammar</vt:lpstr>
      <vt:lpstr>Spelling, Punctuation and Grammar: Paper 1</vt:lpstr>
      <vt:lpstr>Spelling, Punctuation and Grammar: Paper 2</vt:lpstr>
      <vt:lpstr>Reading</vt:lpstr>
      <vt:lpstr>Reading </vt:lpstr>
      <vt:lpstr>Maths</vt:lpstr>
      <vt:lpstr>Maths Paper 1 (Arithmetic)</vt:lpstr>
      <vt:lpstr>Maths Papers 2 and 3 (Reasoning)</vt:lpstr>
      <vt:lpstr>Maths Papers 2 (Reasoning)</vt:lpstr>
      <vt:lpstr>Maths Papers 2 (Reasoning)</vt:lpstr>
      <vt:lpstr>Maths Papers 3 (Reasoning)</vt:lpstr>
      <vt:lpstr>Things to remember about SATs</vt:lpstr>
      <vt:lpstr>What else? </vt:lpstr>
      <vt:lpstr>For support during SATs week, please visit this week for hints and tips.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2024 Presentation for Parents and Carers</dc:title>
  <dc:creator>Victoria Cameron</dc:creator>
  <cp:lastModifiedBy>K Fry</cp:lastModifiedBy>
  <cp:revision>2</cp:revision>
  <dcterms:modified xsi:type="dcterms:W3CDTF">2024-05-09T15:13:32Z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0x01010061524135B8B08B499CB5B909DE9BCB5B</vt:lpwstr>
  </property>
  <property fmtid="{D5CDD505-2E9C-101B-9397-08002B2CF9AE}" pid="3" name="MediaServiceImageTags">
    <vt:lpwstr/>
  </property>
</Properties>
</file>