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  <p:sldMasterId id="2147483660" r:id="rId5"/>
    <p:sldMasterId id="2147483662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23" roundtripDataSignature="AMtx7mjx1I/I3W5cZMWzIZFDNinnyeSLK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11" Type="http://schemas.openxmlformats.org/officeDocument/2006/relationships/slide" Target="slides/slide4.xml"/><Relationship Id="rId22" Type="http://schemas.openxmlformats.org/officeDocument/2006/relationships/slide" Target="slides/slide15.xml"/><Relationship Id="rId10" Type="http://schemas.openxmlformats.org/officeDocument/2006/relationships/slide" Target="slides/slide3.xml"/><Relationship Id="rId21" Type="http://schemas.openxmlformats.org/officeDocument/2006/relationships/slide" Target="slides/slide14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23" Type="http://customschemas.google.com/relationships/presentationmetadata" Target="meta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2.xml"/><Relationship Id="rId6" Type="http://schemas.openxmlformats.org/officeDocument/2006/relationships/slideMaster" Target="slideMasters/slideMaster3.xml"/><Relationship Id="rId18" Type="http://schemas.openxmlformats.org/officeDocument/2006/relationships/slide" Target="slides/slide1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1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1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1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1" name="Google Shape;241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1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1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7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7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0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75" name="Google Shape;75;p30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0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0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1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1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81" name="Google Shape;81;p31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1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1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93" name="Google Shape;93;p20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0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0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05" name="Google Shape;105;p22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22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22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22" name="Google Shape;22;p19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9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9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/>
            </a:lvl9pPr>
          </a:lstStyle>
          <a:p/>
        </p:txBody>
      </p:sp>
      <p:sp>
        <p:nvSpPr>
          <p:cNvPr id="28" name="Google Shape;28;p23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3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3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4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4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/>
            </a:lvl9pPr>
          </a:lstStyle>
          <a:p/>
        </p:txBody>
      </p:sp>
      <p:sp>
        <p:nvSpPr>
          <p:cNvPr id="34" name="Google Shape;34;p24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4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4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5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40" name="Google Shape;40;p25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41" name="Google Shape;41;p25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5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5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6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47" name="Google Shape;47;p26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48" name="Google Shape;48;p26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49" name="Google Shape;49;p26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50" name="Google Shape;50;p26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6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6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7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7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7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8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8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/>
            </a:lvl9pPr>
          </a:lstStyle>
          <a:p/>
        </p:txBody>
      </p:sp>
      <p:sp>
        <p:nvSpPr>
          <p:cNvPr id="61" name="Google Shape;61;p28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62" name="Google Shape;62;p28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8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8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9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9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9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69" name="Google Shape;69;p29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9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9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3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6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6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6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6" name="Google Shape;86;p1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7" name="Google Shape;87;p18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8" name="Google Shape;88;p18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9" name="Google Shape;89;p18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8" name="Google Shape;98;p2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9" name="Google Shape;99;p21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0" name="Google Shape;100;p21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1" name="Google Shape;101;p21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3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4.png"/><Relationship Id="rId5" Type="http://schemas.openxmlformats.org/officeDocument/2006/relationships/image" Target="../media/image6.png"/><Relationship Id="rId6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Relationship Id="rId4" Type="http://schemas.openxmlformats.org/officeDocument/2006/relationships/image" Target="../media/image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"/>
          <p:cNvSpPr txBox="1"/>
          <p:nvPr>
            <p:ph idx="4294967295" type="ctrTitle"/>
          </p:nvPr>
        </p:nvSpPr>
        <p:spPr>
          <a:xfrm>
            <a:off x="5334118" y="1680268"/>
            <a:ext cx="2907268" cy="195361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4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Class 4 Residential</a:t>
            </a:r>
            <a:br>
              <a:rPr b="0" i="0" lang="en-GB" sz="4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4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1"/>
          <p:cNvSpPr/>
          <p:nvPr/>
        </p:nvSpPr>
        <p:spPr>
          <a:xfrm>
            <a:off x="116847" y="0"/>
            <a:ext cx="3146756" cy="2553552"/>
          </a:xfrm>
          <a:custGeom>
            <a:rect b="b" l="l" r="r" t="t"/>
            <a:pathLst>
              <a:path extrusionOk="0" h="2553552" w="4195674">
                <a:moveTo>
                  <a:pt x="51087" y="0"/>
                </a:moveTo>
                <a:lnTo>
                  <a:pt x="4144587" y="0"/>
                </a:lnTo>
                <a:lnTo>
                  <a:pt x="4153054" y="32928"/>
                </a:lnTo>
                <a:cubicBezTo>
                  <a:pt x="4180999" y="169492"/>
                  <a:pt x="4195674" y="310890"/>
                  <a:pt x="4195674" y="455715"/>
                </a:cubicBezTo>
                <a:cubicBezTo>
                  <a:pt x="4195674" y="1614318"/>
                  <a:pt x="3256440" y="2553552"/>
                  <a:pt x="2097837" y="2553552"/>
                </a:cubicBezTo>
                <a:cubicBezTo>
                  <a:pt x="939234" y="2553552"/>
                  <a:pt x="0" y="1614318"/>
                  <a:pt x="0" y="455715"/>
                </a:cubicBezTo>
                <a:cubicBezTo>
                  <a:pt x="0" y="310890"/>
                  <a:pt x="14676" y="169492"/>
                  <a:pt x="42621" y="32928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j0232600" id="115" name="Google Shape;115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2140" y="374733"/>
            <a:ext cx="1451579" cy="1459022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"/>
          <p:cNvSpPr/>
          <p:nvPr/>
        </p:nvSpPr>
        <p:spPr>
          <a:xfrm>
            <a:off x="3492861" y="987117"/>
            <a:ext cx="128636" cy="171515"/>
          </a:xfrm>
          <a:custGeom>
            <a:rect b="b" l="l" r="r" t="t"/>
            <a:pathLst>
              <a:path extrusionOk="0" h="171515" w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"/>
          <p:cNvSpPr/>
          <p:nvPr/>
        </p:nvSpPr>
        <p:spPr>
          <a:xfrm>
            <a:off x="0" y="2756811"/>
            <a:ext cx="3380451" cy="4101189"/>
          </a:xfrm>
          <a:custGeom>
            <a:rect b="b" l="l" r="r" t="t"/>
            <a:pathLst>
              <a:path extrusionOk="0" h="4101189" w="4507268">
                <a:moveTo>
                  <a:pt x="1188901" y="0"/>
                </a:moveTo>
                <a:cubicBezTo>
                  <a:pt x="3021585" y="0"/>
                  <a:pt x="4507268" y="1485684"/>
                  <a:pt x="4507268" y="3318367"/>
                </a:cubicBezTo>
                <a:cubicBezTo>
                  <a:pt x="4507268" y="3547453"/>
                  <a:pt x="4484055" y="3771117"/>
                  <a:pt x="4439851" y="3987135"/>
                </a:cubicBezTo>
                <a:lnTo>
                  <a:pt x="4410525" y="4101189"/>
                </a:lnTo>
                <a:lnTo>
                  <a:pt x="0" y="4101189"/>
                </a:lnTo>
                <a:lnTo>
                  <a:pt x="0" y="221283"/>
                </a:lnTo>
                <a:lnTo>
                  <a:pt x="47936" y="201358"/>
                </a:lnTo>
                <a:cubicBezTo>
                  <a:pt x="403707" y="71093"/>
                  <a:pt x="788002" y="0"/>
                  <a:pt x="1188901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"/>
          <p:cNvSpPr/>
          <p:nvPr/>
        </p:nvSpPr>
        <p:spPr>
          <a:xfrm>
            <a:off x="2880092" y="1601385"/>
            <a:ext cx="2066123" cy="2754831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"/>
          <p:cNvSpPr/>
          <p:nvPr/>
        </p:nvSpPr>
        <p:spPr>
          <a:xfrm>
            <a:off x="4272958" y="4908805"/>
            <a:ext cx="118159" cy="157545"/>
          </a:xfrm>
          <a:custGeom>
            <a:rect b="b" l="l" r="r" t="t"/>
            <a:pathLst>
              <a:path extrusionOk="0" h="157545" w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1"/>
          <p:cNvSpPr/>
          <p:nvPr/>
        </p:nvSpPr>
        <p:spPr>
          <a:xfrm>
            <a:off x="4090613" y="5775084"/>
            <a:ext cx="84319" cy="112426"/>
          </a:xfrm>
          <a:custGeom>
            <a:rect b="b" l="l" r="r" t="t"/>
            <a:pathLst>
              <a:path extrusionOk="0" h="112426" w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1"/>
          <p:cNvSpPr txBox="1"/>
          <p:nvPr/>
        </p:nvSpPr>
        <p:spPr>
          <a:xfrm>
            <a:off x="3380452" y="4865170"/>
            <a:ext cx="5512028" cy="3661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0" lang="en-GB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Monday 20</a:t>
            </a:r>
            <a:r>
              <a:rPr b="0" baseline="30000" lang="en-GB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b="0" lang="en-GB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– Wednesday 22nd</a:t>
            </a:r>
            <a:endParaRPr b="0" sz="28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j0343315" id="122" name="Google Shape;122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0910" y="4224857"/>
            <a:ext cx="2237979" cy="17550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j0346639" id="123" name="Google Shape;123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276474" y="2173126"/>
            <a:ext cx="1273358" cy="161134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4" name="Google Shape;124;p1"/>
          <p:cNvCxnSpPr/>
          <p:nvPr/>
        </p:nvCxnSpPr>
        <p:spPr>
          <a:xfrm>
            <a:off x="8689621" y="3610394"/>
            <a:ext cx="0" cy="3238728"/>
          </a:xfrm>
          <a:prstGeom prst="straightConnector1">
            <a:avLst/>
          </a:prstGeom>
          <a:noFill/>
          <a:ln cap="sq" cmpd="sng" w="25400">
            <a:solidFill>
              <a:schemeClr val="accent1"/>
            </a:solidFill>
            <a:prstDash val="solid"/>
            <a:bevel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0"/>
          <p:cNvSpPr/>
          <p:nvPr/>
        </p:nvSpPr>
        <p:spPr>
          <a:xfrm>
            <a:off x="0" y="-3324"/>
            <a:ext cx="9144000" cy="6861324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10"/>
          <p:cNvSpPr/>
          <p:nvPr/>
        </p:nvSpPr>
        <p:spPr>
          <a:xfrm>
            <a:off x="485058" y="640080"/>
            <a:ext cx="8190312" cy="5577818"/>
          </a:xfrm>
          <a:prstGeom prst="roundRect">
            <a:avLst>
              <a:gd fmla="val 0" name="adj"/>
            </a:avLst>
          </a:prstGeom>
          <a:solidFill>
            <a:srgbClr val="FFFFFF"/>
          </a:solidFill>
          <a:ln cap="flat" cmpd="sng" w="9525">
            <a:solidFill>
              <a:srgbClr val="C8CACA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t" dir="5400000" dist="19050">
              <a:srgbClr val="000000">
                <a:alpha val="6274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10"/>
          <p:cNvSpPr/>
          <p:nvPr/>
        </p:nvSpPr>
        <p:spPr>
          <a:xfrm>
            <a:off x="726018" y="960109"/>
            <a:ext cx="7708392" cy="493776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10"/>
          <p:cNvSpPr txBox="1"/>
          <p:nvPr>
            <p:ph type="title"/>
          </p:nvPr>
        </p:nvSpPr>
        <p:spPr>
          <a:xfrm>
            <a:off x="931843" y="960109"/>
            <a:ext cx="7018398" cy="10419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Day 3</a:t>
            </a:r>
            <a:endParaRPr sz="35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10"/>
          <p:cNvSpPr/>
          <p:nvPr/>
        </p:nvSpPr>
        <p:spPr>
          <a:xfrm>
            <a:off x="926468" y="2311503"/>
            <a:ext cx="7291064" cy="3046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07:30 Breakfast. </a:t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09:00am Briefing for the Dewar’s Challenge adventure race. </a:t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10:00am Adventure Race!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14:30 Depart</a:t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ticky notes on a wall" id="229" name="Google Shape;229;p11"/>
          <p:cNvPicPr preferRelativeResize="0"/>
          <p:nvPr/>
        </p:nvPicPr>
        <p:blipFill rotWithShape="1">
          <a:blip r:embed="rId3">
            <a:alphaModFix amt="25000"/>
          </a:blip>
          <a:srcRect b="2" l="4210" r="2791" t="0"/>
          <a:stretch/>
        </p:blipFill>
        <p:spPr>
          <a:xfrm>
            <a:off x="20" y="10"/>
            <a:ext cx="9143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11"/>
          <p:cNvSpPr txBox="1"/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Return</a:t>
            </a:r>
            <a:endParaRPr/>
          </a:p>
        </p:txBody>
      </p:sp>
      <p:sp>
        <p:nvSpPr>
          <p:cNvPr id="231" name="Google Shape;231;p11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33400" lvl="1" marL="990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Char char="–"/>
            </a:pPr>
            <a:r>
              <a:rPr b="1" lang="en-GB" sz="1700"/>
              <a:t>We will be back on Wednesday afternoon for parents/carers to collect their children at approximately 16.30 (depends on traffic!) from the Georgeham Village Hall</a:t>
            </a:r>
            <a:endParaRPr b="1" sz="1700"/>
          </a:p>
          <a:p>
            <a:pPr indent="-425450" lvl="1" marL="990600" rtl="0" algn="l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None/>
            </a:pPr>
            <a:r>
              <a:t/>
            </a:r>
            <a:endParaRPr b="1" sz="1700"/>
          </a:p>
          <a:p>
            <a:pPr indent="-533400" lvl="1" marL="990600" rtl="0" algn="l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Char char="–"/>
            </a:pPr>
            <a:r>
              <a:rPr b="1" lang="en-GB" sz="1700"/>
              <a:t>If we are going to be significantly late, we will let you know via text message</a:t>
            </a:r>
            <a:endParaRPr/>
          </a:p>
          <a:p>
            <a:pPr indent="0" lvl="1" marL="457200" rtl="0" algn="l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None/>
            </a:pPr>
            <a:r>
              <a:t/>
            </a:r>
            <a:endParaRPr b="1" sz="1700"/>
          </a:p>
          <a:p>
            <a:pPr indent="-533400" lvl="1" marL="990600" rtl="0" algn="l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Char char="–"/>
            </a:pPr>
            <a:r>
              <a:rPr b="1" lang="en-GB" sz="1700"/>
              <a:t>We will ring the school office daily, and post regular updates on twitter @GeorgehamCEPS and a daily text message to parents</a:t>
            </a:r>
            <a:endParaRPr/>
          </a:p>
          <a:p>
            <a:pPr indent="-234950" lvl="0" marL="342900" rtl="0" algn="l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None/>
            </a:pPr>
            <a:r>
              <a:t/>
            </a:r>
            <a:endParaRPr sz="17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grass, tree, outdoor, park&#10;&#10;Description automatically generated" id="236" name="Google Shape;236;p12"/>
          <p:cNvPicPr preferRelativeResize="0"/>
          <p:nvPr/>
        </p:nvPicPr>
        <p:blipFill rotWithShape="1">
          <a:blip r:embed="rId3">
            <a:alphaModFix amt="25000"/>
          </a:blip>
          <a:srcRect b="-1" l="2473" r="20860" t="0"/>
          <a:stretch/>
        </p:blipFill>
        <p:spPr>
          <a:xfrm>
            <a:off x="20" y="10"/>
            <a:ext cx="9143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12"/>
          <p:cNvSpPr txBox="1"/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Algerian"/>
                <a:ea typeface="Algerian"/>
                <a:cs typeface="Algerian"/>
                <a:sym typeface="Algerian"/>
              </a:rPr>
              <a:t>FOOD</a:t>
            </a:r>
            <a:endParaRPr/>
          </a:p>
        </p:txBody>
      </p:sp>
      <p:sp>
        <p:nvSpPr>
          <p:cNvPr id="238" name="Google Shape;238;p12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b="1" lang="en-GB"/>
              <a:t>We are provided three meals per day.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b="1" lang="en-GB"/>
              <a:t>Dietary requirements and allergies have all been sent.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b="1" lang="en-GB"/>
              <a:t>Children to bring a packed lunch on the first day</a:t>
            </a:r>
            <a:endParaRPr b="1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3"/>
          <p:cNvSpPr txBox="1"/>
          <p:nvPr>
            <p:ph type="title"/>
          </p:nvPr>
        </p:nvSpPr>
        <p:spPr>
          <a:xfrm>
            <a:off x="468313" y="20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Algerian"/>
                <a:ea typeface="Algerian"/>
                <a:cs typeface="Algerian"/>
                <a:sym typeface="Algerian"/>
              </a:rPr>
              <a:t>What can they take?</a:t>
            </a:r>
            <a:endParaRPr/>
          </a:p>
        </p:txBody>
      </p:sp>
      <p:sp>
        <p:nvSpPr>
          <p:cNvPr id="245" name="Google Shape;245;p1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246" name="Google Shape;24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5616" y="980728"/>
            <a:ext cx="6624736" cy="5616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2" name="Google Shape;252;p14"/>
          <p:cNvPicPr preferRelativeResize="0"/>
          <p:nvPr/>
        </p:nvPicPr>
        <p:blipFill rotWithShape="1">
          <a:blip r:embed="rId3">
            <a:alphaModFix amt="35000"/>
          </a:blip>
          <a:srcRect b="4" l="0" r="4" t="0"/>
          <a:stretch/>
        </p:blipFill>
        <p:spPr>
          <a:xfrm>
            <a:off x="20" y="10"/>
            <a:ext cx="9143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14"/>
          <p:cNvSpPr txBox="1"/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latin typeface="Algerian"/>
                <a:ea typeface="Algerian"/>
                <a:cs typeface="Algerian"/>
                <a:sym typeface="Algerian"/>
              </a:rPr>
              <a:t>Medicine</a:t>
            </a:r>
            <a:endParaRPr/>
          </a:p>
        </p:txBody>
      </p:sp>
      <p:grpSp>
        <p:nvGrpSpPr>
          <p:cNvPr id="254" name="Google Shape;254;p14"/>
          <p:cNvGrpSpPr/>
          <p:nvPr/>
        </p:nvGrpSpPr>
        <p:grpSpPr>
          <a:xfrm>
            <a:off x="634695" y="2374026"/>
            <a:ext cx="7874608" cy="3254534"/>
            <a:chOff x="6045" y="548401"/>
            <a:chExt cx="7874608" cy="3254534"/>
          </a:xfrm>
        </p:grpSpPr>
        <p:sp>
          <p:nvSpPr>
            <p:cNvPr id="255" name="Google Shape;255;p14"/>
            <p:cNvSpPr/>
            <p:nvPr/>
          </p:nvSpPr>
          <p:spPr>
            <a:xfrm>
              <a:off x="2280144" y="1185451"/>
              <a:ext cx="492856" cy="9144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med" w="med" type="stealth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14"/>
            <p:cNvSpPr txBox="1"/>
            <p:nvPr/>
          </p:nvSpPr>
          <p:spPr>
            <a:xfrm>
              <a:off x="2513486" y="1228553"/>
              <a:ext cx="26172" cy="52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14"/>
            <p:cNvSpPr/>
            <p:nvPr/>
          </p:nvSpPr>
          <p:spPr>
            <a:xfrm>
              <a:off x="6045" y="548401"/>
              <a:ext cx="2275898" cy="1365538"/>
            </a:xfrm>
            <a:prstGeom prst="rect">
              <a:avLst/>
            </a:prstGeom>
            <a:gradFill>
              <a:gsLst>
                <a:gs pos="0">
                  <a:srgbClr val="46479B"/>
                </a:gs>
                <a:gs pos="80000">
                  <a:srgbClr val="5B5ECD"/>
                </a:gs>
                <a:gs pos="100000">
                  <a:srgbClr val="595CD0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14"/>
            <p:cNvSpPr txBox="1"/>
            <p:nvPr/>
          </p:nvSpPr>
          <p:spPr>
            <a:xfrm>
              <a:off x="6045" y="548401"/>
              <a:ext cx="2275898" cy="13655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7050" lIns="111500" spcFirstLastPara="1" rIns="111500" wrap="square" tIns="1170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5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Mr Fry and Miss McCormick will collect any medicine (including vitamins and travel sickness pills).</a:t>
              </a:r>
              <a:endParaRPr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14"/>
            <p:cNvSpPr/>
            <p:nvPr/>
          </p:nvSpPr>
          <p:spPr>
            <a:xfrm>
              <a:off x="5079499" y="1185451"/>
              <a:ext cx="492856" cy="9144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9525">
              <a:solidFill>
                <a:srgbClr val="7D8FC3"/>
              </a:solidFill>
              <a:prstDash val="solid"/>
              <a:round/>
              <a:headEnd len="sm" w="sm" type="none"/>
              <a:tailEnd len="med" w="med" type="stealth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14"/>
            <p:cNvSpPr txBox="1"/>
            <p:nvPr/>
          </p:nvSpPr>
          <p:spPr>
            <a:xfrm>
              <a:off x="5312841" y="1228553"/>
              <a:ext cx="26172" cy="52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14"/>
            <p:cNvSpPr/>
            <p:nvPr/>
          </p:nvSpPr>
          <p:spPr>
            <a:xfrm>
              <a:off x="2805400" y="548401"/>
              <a:ext cx="2275898" cy="1365538"/>
            </a:xfrm>
            <a:prstGeom prst="rect">
              <a:avLst/>
            </a:prstGeom>
            <a:gradFill>
              <a:gsLst>
                <a:gs pos="0">
                  <a:srgbClr val="505F98"/>
                </a:gs>
                <a:gs pos="80000">
                  <a:srgbClr val="6A7DC7"/>
                </a:gs>
                <a:gs pos="100000">
                  <a:srgbClr val="687DCA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14"/>
            <p:cNvSpPr txBox="1"/>
            <p:nvPr/>
          </p:nvSpPr>
          <p:spPr>
            <a:xfrm>
              <a:off x="2805400" y="548401"/>
              <a:ext cx="2275898" cy="13655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7050" lIns="111500" spcFirstLastPara="1" rIns="111500" wrap="square" tIns="1170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5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They must be clearly labelled and signed in and out.</a:t>
              </a:r>
              <a:endParaRPr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14"/>
            <p:cNvSpPr/>
            <p:nvPr/>
          </p:nvSpPr>
          <p:spPr>
            <a:xfrm>
              <a:off x="1143995" y="1912140"/>
              <a:ext cx="5598709" cy="492856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4163"/>
                  </a:lnTo>
                  <a:lnTo>
                    <a:pt x="0" y="64163"/>
                  </a:lnTo>
                  <a:lnTo>
                    <a:pt x="0" y="120000"/>
                  </a:lnTo>
                </a:path>
              </a:pathLst>
            </a:custGeom>
            <a:noFill/>
            <a:ln cap="flat" cmpd="sng" w="9525">
              <a:solidFill>
                <a:srgbClr val="8CA7C1"/>
              </a:solidFill>
              <a:prstDash val="solid"/>
              <a:round/>
              <a:headEnd len="sm" w="sm" type="none"/>
              <a:tailEnd len="med" w="med" type="stealth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14"/>
            <p:cNvSpPr txBox="1"/>
            <p:nvPr/>
          </p:nvSpPr>
          <p:spPr>
            <a:xfrm>
              <a:off x="3802771" y="2155951"/>
              <a:ext cx="281156" cy="52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14"/>
            <p:cNvSpPr/>
            <p:nvPr/>
          </p:nvSpPr>
          <p:spPr>
            <a:xfrm>
              <a:off x="5604755" y="548401"/>
              <a:ext cx="2275898" cy="1365538"/>
            </a:xfrm>
            <a:prstGeom prst="rect">
              <a:avLst/>
            </a:prstGeom>
            <a:gradFill>
              <a:gsLst>
                <a:gs pos="0">
                  <a:srgbClr val="5B7494"/>
                </a:gs>
                <a:gs pos="80000">
                  <a:srgbClr val="7897C3"/>
                </a:gs>
                <a:gs pos="100000">
                  <a:srgbClr val="7798C6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14"/>
            <p:cNvSpPr txBox="1"/>
            <p:nvPr/>
          </p:nvSpPr>
          <p:spPr>
            <a:xfrm>
              <a:off x="5604755" y="548401"/>
              <a:ext cx="2275898" cy="13655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7050" lIns="111500" spcFirstLastPara="1" rIns="111500" wrap="square" tIns="1170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5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Administering form must be completed and discussed with medical officer before dropping off.</a:t>
              </a:r>
              <a:endParaRPr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14"/>
            <p:cNvSpPr/>
            <p:nvPr/>
          </p:nvSpPr>
          <p:spPr>
            <a:xfrm>
              <a:off x="2280144" y="3074446"/>
              <a:ext cx="492856" cy="9144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9525">
              <a:solidFill>
                <a:srgbClr val="9BB6BF"/>
              </a:solidFill>
              <a:prstDash val="solid"/>
              <a:round/>
              <a:headEnd len="sm" w="sm" type="none"/>
              <a:tailEnd len="med" w="med" type="stealth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14"/>
            <p:cNvSpPr txBox="1"/>
            <p:nvPr/>
          </p:nvSpPr>
          <p:spPr>
            <a:xfrm>
              <a:off x="2513486" y="3117549"/>
              <a:ext cx="26172" cy="52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14"/>
            <p:cNvSpPr/>
            <p:nvPr/>
          </p:nvSpPr>
          <p:spPr>
            <a:xfrm>
              <a:off x="6045" y="2437397"/>
              <a:ext cx="2275898" cy="1365538"/>
            </a:xfrm>
            <a:prstGeom prst="rect">
              <a:avLst/>
            </a:prstGeom>
            <a:gradFill>
              <a:gsLst>
                <a:gs pos="0">
                  <a:srgbClr val="658192"/>
                </a:gs>
                <a:gs pos="80000">
                  <a:srgbClr val="86A9BF"/>
                </a:gs>
                <a:gs pos="100000">
                  <a:srgbClr val="85AAC1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14"/>
            <p:cNvSpPr txBox="1"/>
            <p:nvPr/>
          </p:nvSpPr>
          <p:spPr>
            <a:xfrm>
              <a:off x="6045" y="2437397"/>
              <a:ext cx="2275898" cy="13655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7050" lIns="111500" spcFirstLastPara="1" rIns="111500" wrap="square" tIns="1170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5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Anything administered will be witnessed and recorded.</a:t>
              </a:r>
              <a:endParaRPr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14"/>
            <p:cNvSpPr/>
            <p:nvPr/>
          </p:nvSpPr>
          <p:spPr>
            <a:xfrm>
              <a:off x="5079499" y="3074446"/>
              <a:ext cx="492856" cy="9144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9525">
              <a:solidFill>
                <a:srgbClr val="A9BFBF"/>
              </a:solidFill>
              <a:prstDash val="solid"/>
              <a:round/>
              <a:headEnd len="sm" w="sm" type="none"/>
              <a:tailEnd len="med" w="med" type="stealth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14"/>
            <p:cNvSpPr txBox="1"/>
            <p:nvPr/>
          </p:nvSpPr>
          <p:spPr>
            <a:xfrm>
              <a:off x="5312841" y="3117549"/>
              <a:ext cx="26172" cy="52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14"/>
            <p:cNvSpPr/>
            <p:nvPr/>
          </p:nvSpPr>
          <p:spPr>
            <a:xfrm>
              <a:off x="2805400" y="2437397"/>
              <a:ext cx="2275898" cy="1365538"/>
            </a:xfrm>
            <a:prstGeom prst="rect">
              <a:avLst/>
            </a:prstGeom>
            <a:gradFill>
              <a:gsLst>
                <a:gs pos="0">
                  <a:srgbClr val="708890"/>
                </a:gs>
                <a:gs pos="80000">
                  <a:srgbClr val="93B4BD"/>
                </a:gs>
                <a:gs pos="100000">
                  <a:srgbClr val="93B4BF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14"/>
            <p:cNvSpPr txBox="1"/>
            <p:nvPr/>
          </p:nvSpPr>
          <p:spPr>
            <a:xfrm>
              <a:off x="2805400" y="2437397"/>
              <a:ext cx="2275898" cy="13655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7050" lIns="111500" spcFirstLastPara="1" rIns="111500" wrap="square" tIns="1170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5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Parents must collect and sign for medication on return.</a:t>
              </a:r>
              <a:endParaRPr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14"/>
            <p:cNvSpPr/>
            <p:nvPr/>
          </p:nvSpPr>
          <p:spPr>
            <a:xfrm>
              <a:off x="5604755" y="2437397"/>
              <a:ext cx="2275898" cy="1365538"/>
            </a:xfrm>
            <a:prstGeom prst="rect">
              <a:avLst/>
            </a:prstGeom>
            <a:gradFill>
              <a:gsLst>
                <a:gs pos="0">
                  <a:srgbClr val="798E8E"/>
                </a:gs>
                <a:gs pos="80000">
                  <a:srgbClr val="9FBBBB"/>
                </a:gs>
                <a:gs pos="100000">
                  <a:srgbClr val="A0BCBC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14"/>
            <p:cNvSpPr txBox="1"/>
            <p:nvPr/>
          </p:nvSpPr>
          <p:spPr>
            <a:xfrm>
              <a:off x="5604755" y="2437397"/>
              <a:ext cx="2275898" cy="13655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7050" lIns="111500" spcFirstLastPara="1" rIns="111500" wrap="square" tIns="1170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5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Please ensure your current contact details have been included on the medical form</a:t>
              </a:r>
              <a:endParaRPr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5"/>
          <p:cNvSpPr txBox="1"/>
          <p:nvPr>
            <p:ph type="title"/>
          </p:nvPr>
        </p:nvSpPr>
        <p:spPr>
          <a:xfrm>
            <a:off x="467544" y="1484784"/>
            <a:ext cx="8229600" cy="3514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Algerian"/>
                <a:ea typeface="Algerian"/>
                <a:cs typeface="Algerian"/>
                <a:sym typeface="Algerian"/>
              </a:rPr>
              <a:t>Anything that you still need to know…?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>
            <a:alpha val="34901"/>
          </a:schemeClr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"/>
          <p:cNvSpPr/>
          <p:nvPr/>
        </p:nvSpPr>
        <p:spPr>
          <a:xfrm>
            <a:off x="1143" y="0"/>
            <a:ext cx="9141714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2"/>
          <p:cNvSpPr/>
          <p:nvPr/>
        </p:nvSpPr>
        <p:spPr>
          <a:xfrm>
            <a:off x="1143" y="0"/>
            <a:ext cx="9141714" cy="6858000"/>
          </a:xfrm>
          <a:prstGeom prst="rect">
            <a:avLst/>
          </a:prstGeom>
          <a:solidFill>
            <a:schemeClr val="lt2">
              <a:alpha val="3490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2"/>
          <p:cNvSpPr/>
          <p:nvPr/>
        </p:nvSpPr>
        <p:spPr>
          <a:xfrm>
            <a:off x="1108743" y="709375"/>
            <a:ext cx="8035257" cy="543331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2"/>
          <p:cNvSpPr/>
          <p:nvPr/>
        </p:nvSpPr>
        <p:spPr>
          <a:xfrm rot="-5400000">
            <a:off x="-1084243" y="1789005"/>
            <a:ext cx="5413238" cy="3244751"/>
          </a:xfrm>
          <a:prstGeom prst="rect">
            <a:avLst/>
          </a:prstGeom>
          <a:solidFill>
            <a:schemeClr val="accent1">
              <a:alpha val="24705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2"/>
          <p:cNvSpPr txBox="1"/>
          <p:nvPr>
            <p:ph type="title"/>
          </p:nvPr>
        </p:nvSpPr>
        <p:spPr>
          <a:xfrm>
            <a:off x="378725" y="675564"/>
            <a:ext cx="2707375" cy="52040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100">
                <a:latin typeface="Algerian"/>
                <a:ea typeface="Algerian"/>
                <a:cs typeface="Algerian"/>
                <a:sym typeface="Algerian"/>
              </a:rPr>
              <a:t>Staff members</a:t>
            </a:r>
            <a:endParaRPr/>
          </a:p>
        </p:txBody>
      </p:sp>
      <p:cxnSp>
        <p:nvCxnSpPr>
          <p:cNvPr id="134" name="Google Shape;134;p2"/>
          <p:cNvCxnSpPr/>
          <p:nvPr/>
        </p:nvCxnSpPr>
        <p:spPr>
          <a:xfrm rot="10800000">
            <a:off x="8524492" y="5610"/>
            <a:ext cx="0" cy="6858000"/>
          </a:xfrm>
          <a:prstGeom prst="straightConnector1">
            <a:avLst/>
          </a:prstGeom>
          <a:noFill/>
          <a:ln cap="rnd" cmpd="sng" w="9525">
            <a:solidFill>
              <a:schemeClr val="accent1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135" name="Google Shape;135;p2"/>
          <p:cNvCxnSpPr/>
          <p:nvPr/>
        </p:nvCxnSpPr>
        <p:spPr>
          <a:xfrm>
            <a:off x="0" y="6118001"/>
            <a:ext cx="9144000" cy="0"/>
          </a:xfrm>
          <a:prstGeom prst="straightConnector1">
            <a:avLst/>
          </a:prstGeom>
          <a:noFill/>
          <a:ln cap="rnd" cmpd="sng" w="9525">
            <a:solidFill>
              <a:schemeClr val="accent1"/>
            </a:solidFill>
            <a:prstDash val="dash"/>
            <a:round/>
            <a:headEnd len="sm" w="sm" type="none"/>
            <a:tailEnd len="sm" w="sm" type="none"/>
          </a:ln>
        </p:spPr>
      </p:cxnSp>
      <p:grpSp>
        <p:nvGrpSpPr>
          <p:cNvPr id="136" name="Google Shape;136;p2"/>
          <p:cNvGrpSpPr/>
          <p:nvPr/>
        </p:nvGrpSpPr>
        <p:grpSpPr>
          <a:xfrm>
            <a:off x="3582547" y="930626"/>
            <a:ext cx="4941945" cy="5075964"/>
            <a:chOff x="0" y="111257"/>
            <a:chExt cx="4941945" cy="5075964"/>
          </a:xfrm>
        </p:grpSpPr>
        <p:sp>
          <p:nvSpPr>
            <p:cNvPr id="137" name="Google Shape;137;p2"/>
            <p:cNvSpPr/>
            <p:nvPr/>
          </p:nvSpPr>
          <p:spPr>
            <a:xfrm>
              <a:off x="0" y="111257"/>
              <a:ext cx="4941945" cy="2471625"/>
            </a:xfrm>
            <a:prstGeom prst="roundRect">
              <a:avLst>
                <a:gd fmla="val 16667" name="adj"/>
              </a:avLst>
            </a:prstGeom>
            <a:solidFill>
              <a:srgbClr val="A9B8B7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2"/>
            <p:cNvSpPr txBox="1"/>
            <p:nvPr/>
          </p:nvSpPr>
          <p:spPr>
            <a:xfrm>
              <a:off x="120655" y="231912"/>
              <a:ext cx="4700635" cy="223031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47650" lIns="247650" spcFirstLastPara="1" rIns="247650" wrap="square" tIns="2476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65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Mr Fry</a:t>
              </a:r>
              <a:endParaRPr sz="6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0" y="2715596"/>
              <a:ext cx="4941945" cy="2471625"/>
            </a:xfrm>
            <a:prstGeom prst="roundRect">
              <a:avLst>
                <a:gd fmla="val 16667" name="adj"/>
              </a:avLst>
            </a:prstGeom>
            <a:solidFill>
              <a:srgbClr val="6066B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2"/>
            <p:cNvSpPr txBox="1"/>
            <p:nvPr/>
          </p:nvSpPr>
          <p:spPr>
            <a:xfrm>
              <a:off x="120655" y="2836251"/>
              <a:ext cx="4700635" cy="223031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47650" lIns="247650" spcFirstLastPara="1" rIns="247650" wrap="square" tIns="2476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65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Miss McCormick</a:t>
              </a:r>
              <a:endParaRPr sz="6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"/>
          <p:cNvSpPr/>
          <p:nvPr/>
        </p:nvSpPr>
        <p:spPr>
          <a:xfrm>
            <a:off x="0" y="5320142"/>
            <a:ext cx="9144000" cy="736551"/>
          </a:xfrm>
          <a:prstGeom prst="rect">
            <a:avLst/>
          </a:prstGeom>
          <a:solidFill>
            <a:schemeClr val="dk2">
              <a:alpha val="9294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3"/>
          <p:cNvSpPr txBox="1"/>
          <p:nvPr/>
        </p:nvSpPr>
        <p:spPr>
          <a:xfrm>
            <a:off x="367903" y="5411642"/>
            <a:ext cx="8408194" cy="10389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3100"/>
              <a:buFont typeface="Arial"/>
              <a:buNone/>
            </a:pPr>
            <a:r>
              <a:rPr lang="en-GB" sz="3100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rPr>
              <a:t>Spirit of Adventure, Dartmoor</a:t>
            </a:r>
            <a:endParaRPr sz="3100">
              <a:solidFill>
                <a:srgbClr val="FEFEF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7" name="Google Shape;147;p3"/>
          <p:cNvCxnSpPr/>
          <p:nvPr/>
        </p:nvCxnSpPr>
        <p:spPr>
          <a:xfrm>
            <a:off x="0" y="5241983"/>
            <a:ext cx="9144000" cy="0"/>
          </a:xfrm>
          <a:prstGeom prst="straightConnector1">
            <a:avLst/>
          </a:prstGeom>
          <a:noFill/>
          <a:ln cap="flat" cmpd="sng" w="41275">
            <a:solidFill>
              <a:schemeClr val="dk2">
                <a:alpha val="89803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8" name="Google Shape;148;p3"/>
          <p:cNvCxnSpPr/>
          <p:nvPr/>
        </p:nvCxnSpPr>
        <p:spPr>
          <a:xfrm>
            <a:off x="0" y="6134852"/>
            <a:ext cx="9144000" cy="0"/>
          </a:xfrm>
          <a:prstGeom prst="straightConnector1">
            <a:avLst/>
          </a:prstGeom>
          <a:noFill/>
          <a:ln cap="flat" cmpd="sng" w="41275">
            <a:solidFill>
              <a:schemeClr val="dk2">
                <a:alpha val="89803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49" name="Google Shape;149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91880" y="116632"/>
            <a:ext cx="5527421" cy="3240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7504" y="2564904"/>
            <a:ext cx="4260974" cy="29301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79512" y="120688"/>
            <a:ext cx="3548815" cy="266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864790" y="2652285"/>
            <a:ext cx="3782898" cy="2842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4"/>
          <p:cNvSpPr/>
          <p:nvPr/>
        </p:nvSpPr>
        <p:spPr>
          <a:xfrm flipH="1" rot="3967198">
            <a:off x="6100024" y="863980"/>
            <a:ext cx="2987899" cy="2240924"/>
          </a:xfrm>
          <a:prstGeom prst="arc">
            <a:avLst>
              <a:gd fmla="val 14441841" name="adj1"/>
              <a:gd fmla="val 0" name="adj2"/>
            </a:avLst>
          </a:prstGeom>
          <a:noFill/>
          <a:ln cap="rnd" cmpd="sng" w="127000">
            <a:solidFill>
              <a:schemeClr val="accent4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4"/>
          <p:cNvSpPr txBox="1"/>
          <p:nvPr>
            <p:ph type="title"/>
          </p:nvPr>
        </p:nvSpPr>
        <p:spPr>
          <a:xfrm>
            <a:off x="4421221" y="479493"/>
            <a:ext cx="4094129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Algerian"/>
                <a:ea typeface="Algerian"/>
                <a:cs typeface="Algerian"/>
                <a:sym typeface="Algerian"/>
              </a:rPr>
              <a:t>Where is it?</a:t>
            </a:r>
            <a:endParaRPr/>
          </a:p>
        </p:txBody>
      </p:sp>
      <p:sp>
        <p:nvSpPr>
          <p:cNvPr id="160" name="Google Shape;160;p4"/>
          <p:cNvSpPr/>
          <p:nvPr/>
        </p:nvSpPr>
        <p:spPr>
          <a:xfrm flipH="1">
            <a:off x="0" y="5486400"/>
            <a:ext cx="2004647" cy="1371600"/>
          </a:xfrm>
          <a:custGeom>
            <a:rect b="b" l="l" r="r" t="t"/>
            <a:pathLst>
              <a:path extrusionOk="0" h="1371600" w="2672863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4"/>
          <p:cNvSpPr txBox="1"/>
          <p:nvPr>
            <p:ph idx="1" type="body"/>
          </p:nvPr>
        </p:nvSpPr>
        <p:spPr>
          <a:xfrm>
            <a:off x="4701016" y="1717747"/>
            <a:ext cx="4094129" cy="11243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0" lvl="1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b="1" lang="en-GB"/>
              <a:t>Dewerstone, Dartmoor</a:t>
            </a:r>
            <a:endParaRPr/>
          </a:p>
          <a:p>
            <a:pPr indent="0" lvl="1" marL="457200" rtl="0" algn="l">
              <a:spcBef>
                <a:spcPts val="476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br>
              <a:rPr b="1" lang="en-GB"/>
            </a:br>
            <a:endParaRPr b="1"/>
          </a:p>
          <a:p>
            <a:pPr indent="0" lvl="1" marL="457200" rtl="0" algn="l">
              <a:spcBef>
                <a:spcPts val="476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t/>
            </a:r>
            <a:endParaRPr b="1"/>
          </a:p>
        </p:txBody>
      </p:sp>
      <p:pic>
        <p:nvPicPr>
          <p:cNvPr id="162" name="Google Shape;162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1520" y="132790"/>
            <a:ext cx="4449496" cy="37464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www.youngspirit.co.uk/wp-content/uploads/2018/02/Dewerstone-Cottage.jpg" id="163" name="Google Shape;163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1519" y="3978430"/>
            <a:ext cx="4448533" cy="27803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Dewerstone Adventure Race</a:t>
            </a:r>
            <a:endParaRPr/>
          </a:p>
        </p:txBody>
      </p:sp>
      <p:sp>
        <p:nvSpPr>
          <p:cNvPr id="169" name="Google Shape;169;p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en-GB"/>
              <a:t>https://www.spirit-of-adventure.com/schools/teachers/residentials/dewerstone-adventure-race/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>
            <a:alpha val="34901"/>
          </a:schemeClr>
        </a:solidFill>
      </p:bgPr>
    </p:bg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6"/>
          <p:cNvSpPr/>
          <p:nvPr/>
        </p:nvSpPr>
        <p:spPr>
          <a:xfrm>
            <a:off x="1143" y="0"/>
            <a:ext cx="9141714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6"/>
          <p:cNvSpPr/>
          <p:nvPr/>
        </p:nvSpPr>
        <p:spPr>
          <a:xfrm>
            <a:off x="1143" y="0"/>
            <a:ext cx="9141714" cy="6858000"/>
          </a:xfrm>
          <a:prstGeom prst="rect">
            <a:avLst/>
          </a:prstGeom>
          <a:solidFill>
            <a:schemeClr val="lt2">
              <a:alpha val="3490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6"/>
          <p:cNvSpPr/>
          <p:nvPr/>
        </p:nvSpPr>
        <p:spPr>
          <a:xfrm>
            <a:off x="1108743" y="709375"/>
            <a:ext cx="8035257" cy="543331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6"/>
          <p:cNvSpPr/>
          <p:nvPr/>
        </p:nvSpPr>
        <p:spPr>
          <a:xfrm rot="-5400000">
            <a:off x="-1084243" y="1789005"/>
            <a:ext cx="5413238" cy="3244751"/>
          </a:xfrm>
          <a:prstGeom prst="rect">
            <a:avLst/>
          </a:prstGeom>
          <a:solidFill>
            <a:schemeClr val="accent1">
              <a:alpha val="24705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6"/>
          <p:cNvSpPr txBox="1"/>
          <p:nvPr>
            <p:ph type="title"/>
          </p:nvPr>
        </p:nvSpPr>
        <p:spPr>
          <a:xfrm>
            <a:off x="378725" y="675564"/>
            <a:ext cx="2707375" cy="52040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Departure</a:t>
            </a:r>
            <a:endParaRPr/>
          </a:p>
        </p:txBody>
      </p:sp>
      <p:cxnSp>
        <p:nvCxnSpPr>
          <p:cNvPr id="179" name="Google Shape;179;p6"/>
          <p:cNvCxnSpPr/>
          <p:nvPr/>
        </p:nvCxnSpPr>
        <p:spPr>
          <a:xfrm rot="10800000">
            <a:off x="8524492" y="5610"/>
            <a:ext cx="0" cy="6858000"/>
          </a:xfrm>
          <a:prstGeom prst="straightConnector1">
            <a:avLst/>
          </a:prstGeom>
          <a:noFill/>
          <a:ln cap="rnd" cmpd="sng" w="9525">
            <a:solidFill>
              <a:schemeClr val="accent1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180" name="Google Shape;180;p6"/>
          <p:cNvCxnSpPr/>
          <p:nvPr/>
        </p:nvCxnSpPr>
        <p:spPr>
          <a:xfrm>
            <a:off x="0" y="6118001"/>
            <a:ext cx="9144000" cy="0"/>
          </a:xfrm>
          <a:prstGeom prst="straightConnector1">
            <a:avLst/>
          </a:prstGeom>
          <a:noFill/>
          <a:ln cap="rnd" cmpd="sng" w="9525">
            <a:solidFill>
              <a:schemeClr val="accent1"/>
            </a:solidFill>
            <a:prstDash val="dash"/>
            <a:round/>
            <a:headEnd len="sm" w="sm" type="none"/>
            <a:tailEnd len="sm" w="sm" type="none"/>
          </a:ln>
        </p:spPr>
      </p:cxnSp>
      <p:grpSp>
        <p:nvGrpSpPr>
          <p:cNvPr id="181" name="Google Shape;181;p6"/>
          <p:cNvGrpSpPr/>
          <p:nvPr/>
        </p:nvGrpSpPr>
        <p:grpSpPr>
          <a:xfrm>
            <a:off x="3582547" y="831050"/>
            <a:ext cx="4941945" cy="5220630"/>
            <a:chOff x="0" y="11681"/>
            <a:chExt cx="4941945" cy="5220630"/>
          </a:xfrm>
        </p:grpSpPr>
        <p:sp>
          <p:nvSpPr>
            <p:cNvPr id="182" name="Google Shape;182;p6"/>
            <p:cNvSpPr/>
            <p:nvPr/>
          </p:nvSpPr>
          <p:spPr>
            <a:xfrm>
              <a:off x="0" y="11681"/>
              <a:ext cx="4941945" cy="1000350"/>
            </a:xfrm>
            <a:prstGeom prst="roundRect">
              <a:avLst>
                <a:gd fmla="val 16667" name="adj"/>
              </a:avLst>
            </a:prstGeom>
            <a:solidFill>
              <a:srgbClr val="A9B8B7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6"/>
            <p:cNvSpPr txBox="1"/>
            <p:nvPr/>
          </p:nvSpPr>
          <p:spPr>
            <a:xfrm>
              <a:off x="48833" y="60514"/>
              <a:ext cx="4844279" cy="9026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2375" lIns="72375" spcFirstLastPara="1" rIns="72375" wrap="square" tIns="723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19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Children will need to arrive at Georgeham Village Hall at 7:45am with their bags.  </a:t>
              </a:r>
              <a:endParaRPr sz="1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6"/>
            <p:cNvSpPr/>
            <p:nvPr/>
          </p:nvSpPr>
          <p:spPr>
            <a:xfrm>
              <a:off x="0" y="1066751"/>
              <a:ext cx="4941945" cy="1000350"/>
            </a:xfrm>
            <a:prstGeom prst="roundRect">
              <a:avLst>
                <a:gd fmla="val 16667" name="adj"/>
              </a:avLst>
            </a:prstGeom>
            <a:solidFill>
              <a:srgbClr val="97AFB5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6"/>
            <p:cNvSpPr txBox="1"/>
            <p:nvPr/>
          </p:nvSpPr>
          <p:spPr>
            <a:xfrm>
              <a:off x="48833" y="1115584"/>
              <a:ext cx="4844279" cy="9026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2375" lIns="72375" spcFirstLastPara="1" rIns="72375" wrap="square" tIns="723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19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The children will come to the village hall in the clothes they will travel in – not school uniform.</a:t>
              </a:r>
              <a:endParaRPr sz="1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6"/>
            <p:cNvSpPr/>
            <p:nvPr/>
          </p:nvSpPr>
          <p:spPr>
            <a:xfrm>
              <a:off x="0" y="2121821"/>
              <a:ext cx="4941945" cy="1000350"/>
            </a:xfrm>
            <a:prstGeom prst="roundRect">
              <a:avLst>
                <a:gd fmla="val 16667" name="adj"/>
              </a:avLst>
            </a:prstGeom>
            <a:solidFill>
              <a:srgbClr val="869EB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6"/>
            <p:cNvSpPr txBox="1"/>
            <p:nvPr/>
          </p:nvSpPr>
          <p:spPr>
            <a:xfrm>
              <a:off x="48833" y="2170654"/>
              <a:ext cx="4844279" cy="9026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2375" lIns="72375" spcFirstLastPara="1" rIns="72375" wrap="square" tIns="723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19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We will be leaving at 8:30am.</a:t>
              </a:r>
              <a:endParaRPr sz="1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6"/>
            <p:cNvSpPr/>
            <p:nvPr/>
          </p:nvSpPr>
          <p:spPr>
            <a:xfrm>
              <a:off x="0" y="3176891"/>
              <a:ext cx="4941945" cy="1000350"/>
            </a:xfrm>
            <a:prstGeom prst="roundRect">
              <a:avLst>
                <a:gd fmla="val 16667" name="adj"/>
              </a:avLst>
            </a:prstGeom>
            <a:solidFill>
              <a:srgbClr val="7488B2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6"/>
            <p:cNvSpPr txBox="1"/>
            <p:nvPr/>
          </p:nvSpPr>
          <p:spPr>
            <a:xfrm>
              <a:off x="48833" y="3225724"/>
              <a:ext cx="4844279" cy="9026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2375" lIns="72375" spcFirstLastPara="1" rIns="72375" wrap="square" tIns="723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19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Please bring a packed lunch for the first day.</a:t>
              </a:r>
              <a:endParaRPr sz="1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6"/>
            <p:cNvSpPr/>
            <p:nvPr/>
          </p:nvSpPr>
          <p:spPr>
            <a:xfrm>
              <a:off x="0" y="4231961"/>
              <a:ext cx="4941945" cy="1000350"/>
            </a:xfrm>
            <a:prstGeom prst="roundRect">
              <a:avLst>
                <a:gd fmla="val 16667" name="adj"/>
              </a:avLst>
            </a:prstGeom>
            <a:solidFill>
              <a:srgbClr val="6066B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6"/>
            <p:cNvSpPr txBox="1"/>
            <p:nvPr/>
          </p:nvSpPr>
          <p:spPr>
            <a:xfrm>
              <a:off x="48833" y="4280794"/>
              <a:ext cx="4844279" cy="9026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2375" lIns="72375" spcFirstLastPara="1" rIns="72375" wrap="square" tIns="723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19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Please ensure that you have completed the medical form and have returned it school before departure. </a:t>
              </a:r>
              <a:endParaRPr sz="1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400">
                <a:latin typeface="Algerian"/>
                <a:ea typeface="Algerian"/>
                <a:cs typeface="Algerian"/>
                <a:sym typeface="Algerian"/>
              </a:rPr>
              <a:t>Activities</a:t>
            </a:r>
            <a:endParaRPr/>
          </a:p>
        </p:txBody>
      </p:sp>
      <p:sp>
        <p:nvSpPr>
          <p:cNvPr id="197" name="Google Shape;197;p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en-GB"/>
              <a:t>Pioneering and construction skills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en-GB"/>
              <a:t>Navigation and orienteering skills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en-GB"/>
              <a:t>Outdoor cookery 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en-GB"/>
              <a:t>Climbing and abseiling skills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en-GB"/>
              <a:t>River and waterfall scramble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en-GB"/>
              <a:t>Dewar’s Challenge, adventure race.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8"/>
          <p:cNvSpPr/>
          <p:nvPr/>
        </p:nvSpPr>
        <p:spPr>
          <a:xfrm>
            <a:off x="0" y="-3324"/>
            <a:ext cx="9144000" cy="6861324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8"/>
          <p:cNvSpPr/>
          <p:nvPr/>
        </p:nvSpPr>
        <p:spPr>
          <a:xfrm>
            <a:off x="485058" y="640080"/>
            <a:ext cx="8190312" cy="5577818"/>
          </a:xfrm>
          <a:prstGeom prst="roundRect">
            <a:avLst>
              <a:gd fmla="val 0" name="adj"/>
            </a:avLst>
          </a:prstGeom>
          <a:solidFill>
            <a:srgbClr val="FFFFFF"/>
          </a:solidFill>
          <a:ln cap="flat" cmpd="sng" w="9525">
            <a:solidFill>
              <a:srgbClr val="C8CACA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t" dir="5400000" dist="19050">
              <a:srgbClr val="000000">
                <a:alpha val="6274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8"/>
          <p:cNvSpPr/>
          <p:nvPr/>
        </p:nvSpPr>
        <p:spPr>
          <a:xfrm>
            <a:off x="726018" y="960109"/>
            <a:ext cx="7708392" cy="493776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8"/>
          <p:cNvSpPr txBox="1"/>
          <p:nvPr>
            <p:ph type="title"/>
          </p:nvPr>
        </p:nvSpPr>
        <p:spPr>
          <a:xfrm>
            <a:off x="931843" y="960109"/>
            <a:ext cx="7018398" cy="10419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Day 1</a:t>
            </a:r>
            <a:endParaRPr sz="35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8"/>
          <p:cNvSpPr/>
          <p:nvPr/>
        </p:nvSpPr>
        <p:spPr>
          <a:xfrm>
            <a:off x="899592" y="1988840"/>
            <a:ext cx="7291064" cy="36933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10:30 Arrival and transfer to Dewerstone Cottage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10:40 Briefing and settle in 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11:15 Orienteering session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12:15 Lunch and Group Activities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13:00 - 16:30 Let the adventure begin!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18:00 Tea time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22:00 Bed 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9"/>
          <p:cNvSpPr/>
          <p:nvPr/>
        </p:nvSpPr>
        <p:spPr>
          <a:xfrm>
            <a:off x="0" y="-3324"/>
            <a:ext cx="9144000" cy="6861324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9"/>
          <p:cNvSpPr/>
          <p:nvPr/>
        </p:nvSpPr>
        <p:spPr>
          <a:xfrm>
            <a:off x="485058" y="640080"/>
            <a:ext cx="8190312" cy="5577818"/>
          </a:xfrm>
          <a:prstGeom prst="roundRect">
            <a:avLst>
              <a:gd fmla="val 0" name="adj"/>
            </a:avLst>
          </a:prstGeom>
          <a:solidFill>
            <a:srgbClr val="FFFFFF"/>
          </a:solidFill>
          <a:ln cap="flat" cmpd="sng" w="9525">
            <a:solidFill>
              <a:srgbClr val="C8CACA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t" dir="5400000" dist="19050">
              <a:srgbClr val="000000">
                <a:alpha val="6274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9"/>
          <p:cNvSpPr/>
          <p:nvPr/>
        </p:nvSpPr>
        <p:spPr>
          <a:xfrm>
            <a:off x="726018" y="960109"/>
            <a:ext cx="7708392" cy="493776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9"/>
          <p:cNvSpPr txBox="1"/>
          <p:nvPr>
            <p:ph type="title"/>
          </p:nvPr>
        </p:nvSpPr>
        <p:spPr>
          <a:xfrm>
            <a:off x="931843" y="960109"/>
            <a:ext cx="7018398" cy="10419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Day 2</a:t>
            </a:r>
            <a:endParaRPr sz="35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9"/>
          <p:cNvSpPr/>
          <p:nvPr/>
        </p:nvSpPr>
        <p:spPr>
          <a:xfrm>
            <a:off x="926468" y="1740209"/>
            <a:ext cx="7291064" cy="39703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07:30 Breakfast 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09:00 Prepare packed lunches 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10:00 Rock skills, a full day of rock base activities. 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16:00 Outdoor cookery -  Use of the field kitchen or open fires to create a delicious evening meal. 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19:00 Free time and entertainment.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21:30 Bed time drink and biscuit. 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22:00 Bed.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efault Design">
  <a:themeElements>
    <a:clrScheme name="Default Design 6">
      <a:dk1>
        <a:srgbClr val="005A58"/>
      </a:dk1>
      <a:lt1>
        <a:srgbClr val="FFFFFF"/>
      </a:lt1>
      <a:dk2>
        <a:srgbClr val="008080"/>
      </a:dk2>
      <a:lt2>
        <a:srgbClr val="FFFF99"/>
      </a:lt2>
      <a:accent1>
        <a:srgbClr val="006462"/>
      </a:accent1>
      <a:accent2>
        <a:srgbClr val="6D6FC7"/>
      </a:accent2>
      <a:accent3>
        <a:srgbClr val="AAC0C0"/>
      </a:accent3>
      <a:accent4>
        <a:srgbClr val="DADADA"/>
      </a:accent4>
      <a:accent5>
        <a:srgbClr val="AAB8B7"/>
      </a:accent5>
      <a:accent6>
        <a:srgbClr val="6264B4"/>
      </a:accent6>
      <a:hlink>
        <a:srgbClr val="00FFFF"/>
      </a:hlink>
      <a:folHlink>
        <a:srgbClr val="00FF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Default Design">
  <a:themeElements>
    <a:clrScheme name="Default Design 6">
      <a:dk1>
        <a:srgbClr val="005A58"/>
      </a:dk1>
      <a:lt1>
        <a:srgbClr val="FFFFFF"/>
      </a:lt1>
      <a:dk2>
        <a:srgbClr val="008080"/>
      </a:dk2>
      <a:lt2>
        <a:srgbClr val="FFFF99"/>
      </a:lt2>
      <a:accent1>
        <a:srgbClr val="006462"/>
      </a:accent1>
      <a:accent2>
        <a:srgbClr val="6D6FC7"/>
      </a:accent2>
      <a:accent3>
        <a:srgbClr val="AAC0C0"/>
      </a:accent3>
      <a:accent4>
        <a:srgbClr val="DADADA"/>
      </a:accent4>
      <a:accent5>
        <a:srgbClr val="AAB8B7"/>
      </a:accent5>
      <a:accent6>
        <a:srgbClr val="6264B4"/>
      </a:accent6>
      <a:hlink>
        <a:srgbClr val="00FFFF"/>
      </a:hlink>
      <a:folHlink>
        <a:srgbClr val="00FF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Default Design">
  <a:themeElements>
    <a:clrScheme name="Default Design 6">
      <a:dk1>
        <a:srgbClr val="005A58"/>
      </a:dk1>
      <a:lt1>
        <a:srgbClr val="FFFFFF"/>
      </a:lt1>
      <a:dk2>
        <a:srgbClr val="008080"/>
      </a:dk2>
      <a:lt2>
        <a:srgbClr val="FFFF99"/>
      </a:lt2>
      <a:accent1>
        <a:srgbClr val="006462"/>
      </a:accent1>
      <a:accent2>
        <a:srgbClr val="6D6FC7"/>
      </a:accent2>
      <a:accent3>
        <a:srgbClr val="AAC0C0"/>
      </a:accent3>
      <a:accent4>
        <a:srgbClr val="DADADA"/>
      </a:accent4>
      <a:accent5>
        <a:srgbClr val="AAB8B7"/>
      </a:accent5>
      <a:accent6>
        <a:srgbClr val="6264B4"/>
      </a:accent6>
      <a:hlink>
        <a:srgbClr val="00FFFF"/>
      </a:hlink>
      <a:folHlink>
        <a:srgbClr val="00FF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2009-02-24T09:38:27Z</dcterms:created>
  <dc:creator>BRISTOL CITY COUNCIL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0x01010061524135B8B08B499CB5B909DE9BCB5B</vt:lpwstr>
  </property>
  <property fmtid="{D5CDD505-2E9C-101B-9397-08002B2CF9AE}" pid="3" name="MediaServiceImageTags">
    <vt:lpwstr/>
  </property>
</Properties>
</file>